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307" r:id="rId2"/>
    <p:sldId id="382" r:id="rId3"/>
    <p:sldId id="350" r:id="rId4"/>
    <p:sldId id="386" r:id="rId5"/>
    <p:sldId id="388" r:id="rId6"/>
    <p:sldId id="387" r:id="rId7"/>
    <p:sldId id="389" r:id="rId8"/>
    <p:sldId id="359" r:id="rId9"/>
    <p:sldId id="391" r:id="rId10"/>
    <p:sldId id="390" r:id="rId11"/>
    <p:sldId id="403" r:id="rId12"/>
    <p:sldId id="405" r:id="rId13"/>
    <p:sldId id="404" r:id="rId14"/>
    <p:sldId id="406" r:id="rId15"/>
    <p:sldId id="407" r:id="rId16"/>
    <p:sldId id="408" r:id="rId17"/>
    <p:sldId id="409" r:id="rId18"/>
    <p:sldId id="421" r:id="rId19"/>
    <p:sldId id="411" r:id="rId20"/>
    <p:sldId id="420" r:id="rId21"/>
    <p:sldId id="412" r:id="rId22"/>
    <p:sldId id="417" r:id="rId23"/>
    <p:sldId id="410" r:id="rId24"/>
    <p:sldId id="413" r:id="rId25"/>
    <p:sldId id="416" r:id="rId26"/>
    <p:sldId id="414" r:id="rId27"/>
    <p:sldId id="415" r:id="rId28"/>
    <p:sldId id="418" r:id="rId29"/>
    <p:sldId id="397" r:id="rId30"/>
    <p:sldId id="398" r:id="rId31"/>
    <p:sldId id="354" r:id="rId32"/>
    <p:sldId id="431" r:id="rId33"/>
    <p:sldId id="432" r:id="rId34"/>
    <p:sldId id="419" r:id="rId35"/>
    <p:sldId id="422" r:id="rId36"/>
    <p:sldId id="423" r:id="rId37"/>
    <p:sldId id="424" r:id="rId38"/>
    <p:sldId id="425" r:id="rId39"/>
    <p:sldId id="426" r:id="rId40"/>
    <p:sldId id="427" r:id="rId41"/>
    <p:sldId id="428" r:id="rId42"/>
    <p:sldId id="429" r:id="rId43"/>
    <p:sldId id="399" r:id="rId44"/>
    <p:sldId id="400" r:id="rId45"/>
    <p:sldId id="401" r:id="rId46"/>
    <p:sldId id="433" r:id="rId47"/>
    <p:sldId id="402" r:id="rId48"/>
    <p:sldId id="395" r:id="rId49"/>
    <p:sldId id="352" r:id="rId50"/>
    <p:sldId id="343" r:id="rId51"/>
    <p:sldId id="378" r:id="rId52"/>
    <p:sldId id="377" r:id="rId53"/>
    <p:sldId id="340" r:id="rId54"/>
    <p:sldId id="376" r:id="rId55"/>
    <p:sldId id="396" r:id="rId56"/>
    <p:sldId id="328" r:id="rId57"/>
    <p:sldId id="385" r:id="rId58"/>
    <p:sldId id="365" r:id="rId59"/>
    <p:sldId id="368" r:id="rId60"/>
    <p:sldId id="313" r:id="rId61"/>
    <p:sldId id="384" r:id="rId62"/>
    <p:sldId id="383" r:id="rId6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p:scale>
          <a:sx n="100" d="100"/>
          <a:sy n="100" d="100"/>
        </p:scale>
        <p:origin x="213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2019/2/27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96005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12</a:t>
            </a:fld>
            <a:endParaRPr kumimoji="1" lang="ja-JP" altLang="en-US"/>
          </a:p>
        </p:txBody>
      </p:sp>
    </p:spTree>
    <p:extLst>
      <p:ext uri="{BB962C8B-B14F-4D97-AF65-F5344CB8AC3E}">
        <p14:creationId xmlns:p14="http://schemas.microsoft.com/office/powerpoint/2010/main" val="110446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41</a:t>
            </a:fld>
            <a:endParaRPr kumimoji="1" lang="ja-JP" altLang="en-US"/>
          </a:p>
        </p:txBody>
      </p:sp>
    </p:spTree>
    <p:extLst>
      <p:ext uri="{BB962C8B-B14F-4D97-AF65-F5344CB8AC3E}">
        <p14:creationId xmlns:p14="http://schemas.microsoft.com/office/powerpoint/2010/main" val="2445038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2019/2/27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3.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2.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3</a:t>
            </a:r>
            <a:r>
              <a:rPr kumimoji="1" lang="ja-JP" altLang="en-US" dirty="0" smtClean="0"/>
              <a:t>月</a:t>
            </a:r>
            <a:r>
              <a:rPr kumimoji="1" lang="en-US" altLang="ja-JP" dirty="0" smtClean="0"/>
              <a:t>14</a:t>
            </a:r>
            <a:r>
              <a:rPr kumimoji="1" lang="ja-JP" altLang="en-US" dirty="0" smtClean="0"/>
              <a:t>日</a:t>
            </a:r>
            <a:endParaRPr kumimoji="1" lang="en-US" altLang="ja-JP" dirty="0" smtClean="0"/>
          </a:p>
          <a:p>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2611810" y="4583555"/>
            <a:ext cx="6437702" cy="1718979"/>
            <a:chOff x="4441971" y="4711950"/>
            <a:chExt cx="3543230" cy="1718979"/>
          </a:xfrm>
        </p:grpSpPr>
        <p:sp>
          <p:nvSpPr>
            <p:cNvPr id="39" name="円/楕円 18"/>
            <p:cNvSpPr/>
            <p:nvPr/>
          </p:nvSpPr>
          <p:spPr>
            <a:xfrm>
              <a:off x="4441971" y="4711950"/>
              <a:ext cx="3542435" cy="1718979"/>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482539" y="4949339"/>
              <a:ext cx="3502662" cy="1200329"/>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r>
                <a:rPr lang="ja-JP" altLang="en-US" sz="2400" dirty="0" smtClean="0"/>
                <a:t>！</a:t>
              </a:r>
              <a:endParaRPr lang="en-US" altLang="ja-JP" sz="2400" dirty="0" smtClean="0"/>
            </a:p>
            <a:p>
              <a:pPr algn="ctr"/>
              <a:r>
                <a:rPr kumimoji="1" lang="ja-JP" altLang="en-US" sz="2400" dirty="0" smtClean="0"/>
                <a:t>多くの人が共有できる指標が欲しい！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133768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
        <p:nvSpPr>
          <p:cNvPr id="4" name="円/楕円 3"/>
          <p:cNvSpPr/>
          <p:nvPr/>
        </p:nvSpPr>
        <p:spPr>
          <a:xfrm>
            <a:off x="3030781" y="5252012"/>
            <a:ext cx="3918020"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9268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grpSp>
      </p:grpSp>
    </p:spTree>
    <p:extLst>
      <p:ext uri="{BB962C8B-B14F-4D97-AF65-F5344CB8AC3E}">
        <p14:creationId xmlns:p14="http://schemas.microsoft.com/office/powerpoint/2010/main" val="3261859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32" name="テキスト ボックス 31"/>
              <p:cNvSpPr txBox="1"/>
              <p:nvPr/>
            </p:nvSpPr>
            <p:spPr>
              <a:xfrm>
                <a:off x="5931231" y="4810738"/>
                <a:ext cx="2316007" cy="369332"/>
              </a:xfrm>
              <a:prstGeom prst="rect">
                <a:avLst/>
              </a:prstGeom>
              <a:noFill/>
              <a:ln w="28575">
                <a:solidFill>
                  <a:srgbClr val="FF0000"/>
                </a:solidFill>
              </a:ln>
            </p:spPr>
            <p:txBody>
              <a:bodyPr wrap="square" rtlCol="0">
                <a:spAutoFit/>
              </a:bodyPr>
              <a:lstStyle/>
              <a:p>
                <a:pPr algn="ctr"/>
                <a:r>
                  <a:rPr kumimoji="1" lang="ja-JP" altLang="en-US" dirty="0" smtClean="0"/>
                  <a:t>センシングされない</a:t>
                </a:r>
                <a:endParaRPr kumimoji="1" lang="ja-JP" altLang="en-US" dirty="0"/>
              </a:p>
            </p:txBody>
          </p:sp>
        </p:grpSp>
      </p:grpSp>
      <p:sp>
        <p:nvSpPr>
          <p:cNvPr id="31" name="円/楕円 30"/>
          <p:cNvSpPr/>
          <p:nvPr/>
        </p:nvSpPr>
        <p:spPr>
          <a:xfrm>
            <a:off x="3708545" y="5242530"/>
            <a:ext cx="3622983"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0061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 xmlns:a16="http://schemas.microsoft.com/office/drawing/2014/main" val="3933394759"/>
                    </a:ext>
                  </a:extLst>
                </a:gridCol>
                <a:gridCol w="1845503">
                  <a:extLst>
                    <a:ext uri="{9D8B030D-6E8A-4147-A177-3AD203B41FA5}">
                      <a16:colId xmlns="" xmlns:a16="http://schemas.microsoft.com/office/drawing/2014/main" val="2244594169"/>
                    </a:ext>
                  </a:extLst>
                </a:gridCol>
                <a:gridCol w="1845503">
                  <a:extLst>
                    <a:ext uri="{9D8B030D-6E8A-4147-A177-3AD203B41FA5}">
                      <a16:colId xmlns="" xmlns:a16="http://schemas.microsoft.com/office/drawing/2014/main" val="108495943"/>
                    </a:ext>
                  </a:extLst>
                </a:gridCol>
                <a:gridCol w="1614814">
                  <a:extLst>
                    <a:ext uri="{9D8B030D-6E8A-4147-A177-3AD203B41FA5}">
                      <a16:colId xmlns=""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31689701"/>
                  </a:ext>
                </a:extLst>
              </a:tr>
            </a:tbl>
          </a:graphicData>
        </a:graphic>
      </p:graphicFrame>
    </p:spTree>
    <p:extLst>
      <p:ext uri="{BB962C8B-B14F-4D97-AF65-F5344CB8AC3E}">
        <p14:creationId xmlns:p14="http://schemas.microsoft.com/office/powerpoint/2010/main" val="2314942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 xmlns:a16="http://schemas.microsoft.com/office/drawing/2014/main" val="3933394759"/>
                    </a:ext>
                  </a:extLst>
                </a:gridCol>
                <a:gridCol w="1845503">
                  <a:extLst>
                    <a:ext uri="{9D8B030D-6E8A-4147-A177-3AD203B41FA5}">
                      <a16:colId xmlns="" xmlns:a16="http://schemas.microsoft.com/office/drawing/2014/main" val="2244594169"/>
                    </a:ext>
                  </a:extLst>
                </a:gridCol>
                <a:gridCol w="1845503">
                  <a:extLst>
                    <a:ext uri="{9D8B030D-6E8A-4147-A177-3AD203B41FA5}">
                      <a16:colId xmlns="" xmlns:a16="http://schemas.microsoft.com/office/drawing/2014/main" val="108495943"/>
                    </a:ext>
                  </a:extLst>
                </a:gridCol>
                <a:gridCol w="1614814">
                  <a:extLst>
                    <a:ext uri="{9D8B030D-6E8A-4147-A177-3AD203B41FA5}">
                      <a16:colId xmlns=""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31689701"/>
                  </a:ext>
                </a:extLst>
              </a:tr>
            </a:tbl>
          </a:graphicData>
        </a:graphic>
      </p:graphicFrame>
      <p:sp>
        <p:nvSpPr>
          <p:cNvPr id="3" name="円/楕円 2"/>
          <p:cNvSpPr/>
          <p:nvPr/>
        </p:nvSpPr>
        <p:spPr>
          <a:xfrm>
            <a:off x="3107267" y="3214261"/>
            <a:ext cx="4961467" cy="149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どのサービス提供モデルがプライバシ保護に力を入れているか判断がつきにくい</a:t>
            </a:r>
            <a:endParaRPr lang="en-US" altLang="ja-JP" dirty="0" smtClean="0"/>
          </a:p>
        </p:txBody>
      </p:sp>
    </p:spTree>
    <p:extLst>
      <p:ext uri="{BB962C8B-B14F-4D97-AF65-F5344CB8AC3E}">
        <p14:creationId xmlns:p14="http://schemas.microsoft.com/office/powerpoint/2010/main" val="4193590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 xmlns:a16="http://schemas.microsoft.com/office/drawing/2014/main" val="3933394759"/>
                    </a:ext>
                  </a:extLst>
                </a:gridCol>
                <a:gridCol w="1845503">
                  <a:extLst>
                    <a:ext uri="{9D8B030D-6E8A-4147-A177-3AD203B41FA5}">
                      <a16:colId xmlns="" xmlns:a16="http://schemas.microsoft.com/office/drawing/2014/main" val="2244594169"/>
                    </a:ext>
                  </a:extLst>
                </a:gridCol>
                <a:gridCol w="1845503">
                  <a:extLst>
                    <a:ext uri="{9D8B030D-6E8A-4147-A177-3AD203B41FA5}">
                      <a16:colId xmlns="" xmlns:a16="http://schemas.microsoft.com/office/drawing/2014/main" val="108495943"/>
                    </a:ext>
                  </a:extLst>
                </a:gridCol>
                <a:gridCol w="1614814">
                  <a:extLst>
                    <a:ext uri="{9D8B030D-6E8A-4147-A177-3AD203B41FA5}">
                      <a16:colId xmlns=""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31689701"/>
                  </a:ext>
                </a:extLst>
              </a:tr>
            </a:tbl>
          </a:graphicData>
        </a:graphic>
      </p:graphicFrame>
      <p:sp>
        <p:nvSpPr>
          <p:cNvPr id="12" name="下矢印 11"/>
          <p:cNvSpPr/>
          <p:nvPr/>
        </p:nvSpPr>
        <p:spPr>
          <a:xfrm>
            <a:off x="3344715" y="4227929"/>
            <a:ext cx="728133" cy="8636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5091549"/>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154537"/>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
        <p:nvSpPr>
          <p:cNvPr id="3" name="円/楕円 2"/>
          <p:cNvSpPr/>
          <p:nvPr/>
        </p:nvSpPr>
        <p:spPr>
          <a:xfrm>
            <a:off x="3107267" y="3214261"/>
            <a:ext cx="4961467" cy="149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どのサービス提供モデルがプライバシ保護に力を入れているか判断がつきにくい</a:t>
            </a:r>
            <a:endParaRPr lang="en-US" altLang="ja-JP" dirty="0" smtClean="0"/>
          </a:p>
        </p:txBody>
      </p:sp>
    </p:spTree>
    <p:extLst>
      <p:ext uri="{BB962C8B-B14F-4D97-AF65-F5344CB8AC3E}">
        <p14:creationId xmlns:p14="http://schemas.microsoft.com/office/powerpoint/2010/main" val="2322644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
        <p:nvSpPr>
          <p:cNvPr id="21" name="タイトル 1"/>
          <p:cNvSpPr>
            <a:spLocks noGrp="1"/>
          </p:cNvSpPr>
          <p:nvPr>
            <p:ph type="title"/>
          </p:nvPr>
        </p:nvSpPr>
        <p:spPr>
          <a:xfrm>
            <a:off x="258998" y="127508"/>
            <a:ext cx="7627701" cy="660433"/>
          </a:xfrm>
        </p:spPr>
        <p:txBody>
          <a:bodyPr/>
          <a:lstStyle/>
          <a:p>
            <a:r>
              <a:rPr kumimoji="1" lang="ja-JP" altLang="en-US" dirty="0" smtClean="0"/>
              <a:t>数理モデル提案</a:t>
            </a:r>
            <a:endParaRPr kumimoji="1" lang="ja-JP" altLang="en-US" dirty="0"/>
          </a:p>
        </p:txBody>
      </p:sp>
    </p:spTree>
    <p:extLst>
      <p:ext uri="{BB962C8B-B14F-4D97-AF65-F5344CB8AC3E}">
        <p14:creationId xmlns:p14="http://schemas.microsoft.com/office/powerpoint/2010/main" val="27805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3415671" y="6230066"/>
            <a:ext cx="2596849" cy="338554"/>
          </a:xfrm>
          <a:prstGeom prst="rect">
            <a:avLst/>
          </a:prstGeom>
          <a:noFill/>
        </p:spPr>
        <p:txBody>
          <a:bodyPr wrap="square" rtlCol="0">
            <a:spAutoFit/>
          </a:bodyPr>
          <a:lstStyle/>
          <a:p>
            <a:r>
              <a:rPr kumimoji="1" lang="ja-JP" altLang="en-US" sz="1600" dirty="0" smtClean="0">
                <a:ea typeface="ＭＳ Ｐゴシック" panose="020B0600070205080204" pitchFamily="50" charset="-128"/>
              </a:rPr>
              <a:t>図</a:t>
            </a:r>
            <a:r>
              <a:rPr kumimoji="1" lang="en-US" altLang="ja-JP" sz="1600" dirty="0" smtClean="0">
                <a:ea typeface="ＭＳ Ｐゴシック" panose="020B0600070205080204" pitchFamily="50" charset="-128"/>
              </a:rPr>
              <a:t>2.</a:t>
            </a:r>
            <a:r>
              <a:rPr lang="ja-JP" altLang="en-US" sz="1600" dirty="0" smtClean="0">
                <a:ea typeface="ＭＳ Ｐゴシック" panose="020B0600070205080204" pitchFamily="50" charset="-128"/>
              </a:rPr>
              <a:t>モデル化のイメージ</a:t>
            </a:r>
            <a:endParaRPr kumimoji="1" lang="ja-JP" altLang="en-US" sz="1600" dirty="0">
              <a:ea typeface="ＭＳ Ｐゴシック" panose="020B0600070205080204" pitchFamily="50" charset="-128"/>
            </a:endParaRPr>
          </a:p>
        </p:txBody>
      </p:sp>
      <p:sp>
        <p:nvSpPr>
          <p:cNvPr id="4" name="右矢印 3"/>
          <p:cNvSpPr/>
          <p:nvPr/>
        </p:nvSpPr>
        <p:spPr>
          <a:xfrm>
            <a:off x="2632925" y="2599803"/>
            <a:ext cx="665551" cy="434673"/>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5981732" y="2196277"/>
            <a:ext cx="855529" cy="1715439"/>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solidFill>
                <a:schemeClr val="tx1"/>
              </a:solidFill>
            </a:endParaRPr>
          </a:p>
        </p:txBody>
      </p:sp>
      <p:pic>
        <p:nvPicPr>
          <p:cNvPr id="6" name="図 5"/>
          <p:cNvPicPr>
            <a:picLocks noChangeAspect="1"/>
          </p:cNvPicPr>
          <p:nvPr/>
        </p:nvPicPr>
        <p:blipFill>
          <a:blip r:embed="rId2"/>
          <a:stretch>
            <a:fillRect/>
          </a:stretch>
        </p:blipFill>
        <p:spPr>
          <a:xfrm>
            <a:off x="3283567" y="1275959"/>
            <a:ext cx="2415259" cy="1882838"/>
          </a:xfrm>
          <a:prstGeom prst="rect">
            <a:avLst/>
          </a:prstGeom>
        </p:spPr>
      </p:pic>
      <p:sp>
        <p:nvSpPr>
          <p:cNvPr id="7" name="テキスト ボックス 6"/>
          <p:cNvSpPr txBox="1"/>
          <p:nvPr/>
        </p:nvSpPr>
        <p:spPr>
          <a:xfrm>
            <a:off x="2840704" y="6013181"/>
            <a:ext cx="784617" cy="400110"/>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grpSp>
        <p:nvGrpSpPr>
          <p:cNvPr id="8" name="グループ化 7"/>
          <p:cNvGrpSpPr/>
          <p:nvPr/>
        </p:nvGrpSpPr>
        <p:grpSpPr>
          <a:xfrm>
            <a:off x="3288958" y="1069829"/>
            <a:ext cx="2394436" cy="2460893"/>
            <a:chOff x="3901758" y="11010254"/>
            <a:chExt cx="3015940" cy="3099646"/>
          </a:xfrm>
        </p:grpSpPr>
        <p:sp>
          <p:nvSpPr>
            <p:cNvPr id="9" name="テキスト ボックス 8"/>
            <p:cNvSpPr txBox="1"/>
            <p:nvPr/>
          </p:nvSpPr>
          <p:spPr>
            <a:xfrm>
              <a:off x="5118044" y="13605937"/>
              <a:ext cx="988274" cy="503963"/>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(b)</a:t>
              </a:r>
              <a:endParaRPr kumimoji="1" lang="ja-JP" altLang="en-US" sz="2000" dirty="0">
                <a:ea typeface="ＭＳ Ｐゴシック" panose="020B0600070205080204" pitchFamily="50" charset="-128"/>
              </a:endParaRPr>
            </a:p>
          </p:txBody>
        </p:sp>
        <p:grpSp>
          <p:nvGrpSpPr>
            <p:cNvPr id="10" name="グループ化 9"/>
            <p:cNvGrpSpPr/>
            <p:nvPr/>
          </p:nvGrpSpPr>
          <p:grpSpPr>
            <a:xfrm>
              <a:off x="3901758" y="11010254"/>
              <a:ext cx="3015940" cy="2536704"/>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グループ化 18"/>
          <p:cNvGrpSpPr/>
          <p:nvPr/>
        </p:nvGrpSpPr>
        <p:grpSpPr>
          <a:xfrm>
            <a:off x="1032134" y="1172277"/>
            <a:ext cx="2160029" cy="2352453"/>
            <a:chOff x="881348" y="10712963"/>
            <a:chExt cx="2720690" cy="3264317"/>
          </a:xfrm>
        </p:grpSpPr>
        <p:sp>
          <p:nvSpPr>
            <p:cNvPr id="20" name="テキスト ボックス 19"/>
            <p:cNvSpPr txBox="1"/>
            <p:nvPr/>
          </p:nvSpPr>
          <p:spPr>
            <a:xfrm>
              <a:off x="1848588" y="13422078"/>
              <a:ext cx="988274" cy="555202"/>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(a)</a:t>
              </a:r>
              <a:endParaRPr kumimoji="1" lang="ja-JP" altLang="en-US" sz="2000" dirty="0">
                <a:ea typeface="ＭＳ Ｐゴシック" panose="020B0600070205080204" pitchFamily="50" charset="-128"/>
              </a:endParaRPr>
            </a:p>
          </p:txBody>
        </p:sp>
        <p:grpSp>
          <p:nvGrpSpPr>
            <p:cNvPr id="21" name="グループ化 20"/>
            <p:cNvGrpSpPr/>
            <p:nvPr/>
          </p:nvGrpSpPr>
          <p:grpSpPr>
            <a:xfrm>
              <a:off x="881348" y="10712963"/>
              <a:ext cx="2720690" cy="2794124"/>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正方形/長方形 34"/>
          <p:cNvSpPr/>
          <p:nvPr/>
        </p:nvSpPr>
        <p:spPr>
          <a:xfrm>
            <a:off x="870857" y="3572759"/>
            <a:ext cx="7306025" cy="2455779"/>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6" name="グループ化 35"/>
          <p:cNvGrpSpPr/>
          <p:nvPr/>
        </p:nvGrpSpPr>
        <p:grpSpPr>
          <a:xfrm>
            <a:off x="5847148" y="1219768"/>
            <a:ext cx="3188850" cy="1892367"/>
            <a:chOff x="6771600" y="10991553"/>
            <a:chExt cx="3777277" cy="1989860"/>
          </a:xfrm>
        </p:grpSpPr>
        <p:sp>
          <p:nvSpPr>
            <p:cNvPr id="37" name="テキスト ボックス 36"/>
            <p:cNvSpPr txBox="1"/>
            <p:nvPr/>
          </p:nvSpPr>
          <p:spPr>
            <a:xfrm>
              <a:off x="6792528" y="10991553"/>
              <a:ext cx="3756349" cy="1581650"/>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400" dirty="0"/>
            </a:p>
          </p:txBody>
        </p:sp>
        <p:sp>
          <p:nvSpPr>
            <p:cNvPr id="38" name="テキスト ボックス 37"/>
            <p:cNvSpPr txBox="1"/>
            <p:nvPr/>
          </p:nvSpPr>
          <p:spPr>
            <a:xfrm>
              <a:off x="6771600" y="11131116"/>
              <a:ext cx="3611860" cy="1850297"/>
            </a:xfrm>
            <a:prstGeom prst="rect">
              <a:avLst/>
            </a:prstGeom>
            <a:noFill/>
          </p:spPr>
          <p:txBody>
            <a:bodyPr wrap="square" rtlCol="0">
              <a:spAutoFit/>
            </a:bodyPr>
            <a:lstStyle/>
            <a:p>
              <a:r>
                <a:rPr lang="ja-JP" altLang="en-US" sz="1600" dirty="0"/>
                <a:t>人</a:t>
              </a:r>
              <a:r>
                <a:rPr lang="ja-JP" altLang="en-US" sz="1600" dirty="0" smtClean="0"/>
                <a:t>がマス上</a:t>
              </a:r>
              <a:r>
                <a:rPr lang="ja-JP" altLang="en-US" sz="1600" dirty="0"/>
                <a:t>にいる時間</a:t>
              </a:r>
              <a:r>
                <a:rPr lang="ja-JP" altLang="en-US" sz="1600" dirty="0" smtClean="0"/>
                <a:t>やカメラが有効な範囲などで</a:t>
              </a:r>
              <a:r>
                <a:rPr lang="ja-JP" altLang="en-US" sz="1600" dirty="0"/>
                <a:t>行列を生成する．</a:t>
              </a:r>
              <a:endParaRPr lang="en-US" altLang="ja-JP" sz="1600" dirty="0"/>
            </a:p>
            <a:p>
              <a:r>
                <a:rPr lang="ja-JP" altLang="en-US" sz="1600" dirty="0"/>
                <a:t>対象者</a:t>
              </a:r>
              <a:r>
                <a:rPr lang="ja-JP" altLang="en-US" sz="1600" dirty="0" smtClean="0"/>
                <a:t>と非対象者で</a:t>
              </a:r>
              <a:r>
                <a:rPr lang="ja-JP" altLang="en-US" sz="1600" dirty="0"/>
                <a:t>行列の種類を分けている．</a:t>
              </a:r>
            </a:p>
          </p:txBody>
        </p:sp>
      </p:grpSp>
      <p:sp>
        <p:nvSpPr>
          <p:cNvPr id="39" name="テキスト ボックス 38"/>
          <p:cNvSpPr txBox="1"/>
          <p:nvPr/>
        </p:nvSpPr>
        <p:spPr>
          <a:xfrm>
            <a:off x="1652661"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sp>
        <p:nvSpPr>
          <p:cNvPr id="40" name="テキスト ボックス 39"/>
          <p:cNvSpPr txBox="1"/>
          <p:nvPr/>
        </p:nvSpPr>
        <p:spPr>
          <a:xfrm>
            <a:off x="6412408" y="5547489"/>
            <a:ext cx="1058929"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H</a:t>
            </a:r>
            <a:endParaRPr kumimoji="1" lang="ja-JP" altLang="en-US" sz="2000" dirty="0">
              <a:ea typeface="ＭＳ Ｐゴシック" panose="020B0600070205080204" pitchFamily="50" charset="-128"/>
            </a:endParaRPr>
          </a:p>
        </p:txBody>
      </p:sp>
      <p:sp>
        <p:nvSpPr>
          <p:cNvPr id="41" name="テキスト ボックス 40"/>
          <p:cNvSpPr txBox="1"/>
          <p:nvPr/>
        </p:nvSpPr>
        <p:spPr>
          <a:xfrm>
            <a:off x="4108836"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S</a:t>
            </a:r>
            <a:endParaRPr kumimoji="1" lang="ja-JP" altLang="en-US" sz="2000"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1077974" y="3706168"/>
            <a:ext cx="6891790" cy="1824479"/>
          </a:xfrm>
          <a:prstGeom prst="rect">
            <a:avLst/>
          </a:prstGeom>
        </p:spPr>
      </p:pic>
    </p:spTree>
    <p:extLst>
      <p:ext uri="{BB962C8B-B14F-4D97-AF65-F5344CB8AC3E}">
        <p14:creationId xmlns:p14="http://schemas.microsoft.com/office/powerpoint/2010/main" val="408413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あらまし</a:t>
            </a:r>
            <a:endParaRPr kumimoji="1" lang="en-US" altLang="ja-JP" dirty="0" smtClean="0"/>
          </a:p>
          <a:p>
            <a:pPr marL="514350" indent="-514350">
              <a:buFont typeface="+mj-lt"/>
              <a:buAutoNum type="arabicPeriod"/>
            </a:pPr>
            <a:r>
              <a:rPr kumimoji="1" lang="ja-JP" altLang="en-US" dirty="0" smtClean="0"/>
              <a:t>既存</a:t>
            </a:r>
            <a:r>
              <a:rPr kumimoji="1" lang="ja-JP" altLang="en-US" dirty="0" smtClean="0"/>
              <a:t>研究</a:t>
            </a:r>
            <a:endParaRPr kumimoji="1" lang="en-US" altLang="ja-JP" dirty="0" smtClean="0"/>
          </a:p>
          <a:p>
            <a:pPr marL="514350" indent="-514350">
              <a:buFont typeface="+mj-lt"/>
              <a:buAutoNum type="arabicPeriod"/>
            </a:pPr>
            <a:r>
              <a:rPr kumimoji="1" lang="ja-JP" altLang="en-US" dirty="0" smtClean="0"/>
              <a:t>数理モデル提案</a:t>
            </a:r>
            <a:endParaRPr kumimoji="1" lang="en-US" altLang="ja-JP" dirty="0" smtClean="0"/>
          </a:p>
          <a:p>
            <a:pPr marL="514350" indent="-514350">
              <a:buFont typeface="+mj-lt"/>
              <a:buAutoNum type="arabicPeriod"/>
            </a:pPr>
            <a:r>
              <a:rPr lang="ja-JP" altLang="en-US" dirty="0" smtClean="0"/>
              <a:t>シミュレーション実験</a:t>
            </a:r>
            <a:endParaRPr lang="en-US" altLang="ja-JP" dirty="0" smtClean="0"/>
          </a:p>
          <a:p>
            <a:pPr marL="514350" indent="-514350">
              <a:buFont typeface="+mj-lt"/>
              <a:buAutoNum type="arabicPeriod"/>
            </a:pPr>
            <a:r>
              <a:rPr kumimoji="1" lang="ja-JP" altLang="en-US" dirty="0" smtClean="0"/>
              <a:t>まとめ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数理モデル</a:t>
            </a:r>
            <a:r>
              <a:rPr lang="ja-JP" altLang="en-US" dirty="0"/>
              <a:t>提案</a:t>
            </a:r>
            <a:endParaRPr kumimoji="1" lang="ja-JP" altLang="en-US" dirty="0"/>
          </a:p>
        </p:txBody>
      </p:sp>
    </p:spTree>
    <p:extLst>
      <p:ext uri="{BB962C8B-B14F-4D97-AF65-F5344CB8AC3E}">
        <p14:creationId xmlns:p14="http://schemas.microsoft.com/office/powerpoint/2010/main" val="3593742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200775" cy="1015663"/>
          </a:xfrm>
          <a:prstGeom prst="rect">
            <a:avLst/>
          </a:prstGeom>
          <a:noFill/>
        </p:spPr>
        <p:txBody>
          <a:bodyPr wrap="square" rtlCol="0">
            <a:spAutoFit/>
          </a:bodyPr>
          <a:lstStyle/>
          <a:p>
            <a:r>
              <a:rPr kumimoji="1" lang="ja-JP" altLang="en-US" sz="2000" dirty="0" smtClean="0"/>
              <a:t>加えて，</a:t>
            </a:r>
            <a:endParaRPr kumimoji="1" lang="en-US" altLang="ja-JP" sz="2000" dirty="0" smtClean="0"/>
          </a:p>
          <a:p>
            <a:r>
              <a:rPr kumimoji="1" lang="ja-JP" altLang="en-US" sz="2000" dirty="0" smtClean="0"/>
              <a:t>「対象者の顔が映るとプライバシデータ」</a:t>
            </a:r>
            <a:endParaRPr kumimoji="1" lang="en-US" altLang="ja-JP" sz="2000" dirty="0" smtClean="0"/>
          </a:p>
          <a:p>
            <a:r>
              <a:rPr kumimoji="1" lang="ja-JP" altLang="en-US" sz="2000" dirty="0" smtClean="0"/>
              <a:t>をモデル化</a:t>
            </a:r>
            <a:endParaRPr kumimoji="1" lang="ja-JP" altLang="en-US" sz="2000" dirty="0"/>
          </a:p>
        </p:txBody>
      </p:sp>
      <mc:AlternateContent xmlns:mc="http://schemas.openxmlformats.org/markup-compatibility/2006">
        <mc:Choice xmlns:a14="http://schemas.microsoft.com/office/drawing/2010/main" Requires="a14">
          <p:sp>
            <p:nvSpPr>
              <p:cNvPr id="11" name="正方形/長方形 10"/>
              <p:cNvSpPr/>
              <p:nvPr/>
            </p:nvSpPr>
            <p:spPr>
              <a:xfrm>
                <a:off x="1485900" y="2230948"/>
                <a:ext cx="5600699" cy="71019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d>
                            <m:dPr>
                              <m:begChr m:val="["/>
                              <m:endChr m:val="]"/>
                              <m:ctrlPr>
                                <a:rPr lang="ja-JP" altLang="en-US">
                                  <a:latin typeface="Cambria Math" panose="02040503050406030204" pitchFamily="18" charset="0"/>
                                </a:rPr>
                              </m:ctrlPr>
                            </m:dPr>
                            <m:e>
                              <m:sSub>
                                <m:sSubPr>
                                  <m:ctrlPr>
                                    <a:rPr lang="ja-JP" altLang="en-US">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p:sp>
            <p:nvSpPr>
              <p:cNvPr id="11" name="正方形/長方形 10"/>
              <p:cNvSpPr>
                <a:spLocks noRot="1" noChangeAspect="1" noMove="1" noResize="1" noEditPoints="1" noAdjustHandles="1" noChangeArrowheads="1" noChangeShapeType="1" noTextEdit="1"/>
              </p:cNvSpPr>
              <p:nvPr/>
            </p:nvSpPr>
            <p:spPr>
              <a:xfrm>
                <a:off x="1485900" y="2230948"/>
                <a:ext cx="5600699" cy="71019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正方形/長方形 11"/>
              <p:cNvSpPr/>
              <p:nvPr/>
            </p:nvSpPr>
            <p:spPr>
              <a:xfrm>
                <a:off x="1190624" y="3040390"/>
                <a:ext cx="5972176" cy="71019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d>
                            <m:dPr>
                              <m:begChr m:val="["/>
                              <m:endChr m:val="]"/>
                              <m:ctrlPr>
                                <a:rPr lang="ja-JP" altLang="en-US">
                                  <a:latin typeface="Cambria Math" panose="02040503050406030204" pitchFamily="18" charset="0"/>
                                </a:rPr>
                              </m:ctrlPr>
                            </m:dPr>
                            <m:e>
                              <m:sSub>
                                <m:sSubPr>
                                  <m:ctrlPr>
                                    <a:rPr lang="ja-JP" altLang="en-US">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𝑑𝑜𝑤𝑛</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p:sp>
            <p:nvSpPr>
              <p:cNvPr id="12" name="正方形/長方形 11"/>
              <p:cNvSpPr>
                <a:spLocks noRot="1" noChangeAspect="1" noMove="1" noResize="1" noEditPoints="1" noAdjustHandles="1" noChangeArrowheads="1" noChangeShapeType="1" noTextEdit="1"/>
              </p:cNvSpPr>
              <p:nvPr/>
            </p:nvSpPr>
            <p:spPr>
              <a:xfrm>
                <a:off x="1190624" y="3040390"/>
                <a:ext cx="5972176" cy="71019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正方形/長方形 12"/>
              <p:cNvSpPr/>
              <p:nvPr/>
            </p:nvSpPr>
            <p:spPr>
              <a:xfrm>
                <a:off x="1257300" y="3849832"/>
                <a:ext cx="5905500" cy="71019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d>
                            <m:dPr>
                              <m:begChr m:val="["/>
                              <m:endChr m:val="]"/>
                              <m:ctrlPr>
                                <a:rPr lang="ja-JP" altLang="en-US">
                                  <a:latin typeface="Cambria Math" panose="02040503050406030204" pitchFamily="18" charset="0"/>
                                </a:rPr>
                              </m:ctrlPr>
                            </m:dPr>
                            <m:e>
                              <m:sSub>
                                <m:sSubPr>
                                  <m:ctrlPr>
                                    <a:rPr lang="ja-JP" altLang="en-US">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𝑟𝑖𝑔h𝑡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p:sp>
            <p:nvSpPr>
              <p:cNvPr id="13" name="正方形/長方形 12"/>
              <p:cNvSpPr>
                <a:spLocks noRot="1" noChangeAspect="1" noMove="1" noResize="1" noEditPoints="1" noAdjustHandles="1" noChangeArrowheads="1" noChangeShapeType="1" noTextEdit="1"/>
              </p:cNvSpPr>
              <p:nvPr/>
            </p:nvSpPr>
            <p:spPr>
              <a:xfrm>
                <a:off x="1257300" y="3849832"/>
                <a:ext cx="5905500" cy="71019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正方形/長方形 13"/>
              <p:cNvSpPr/>
              <p:nvPr/>
            </p:nvSpPr>
            <p:spPr>
              <a:xfrm>
                <a:off x="1485899" y="4659274"/>
                <a:ext cx="5600699" cy="71019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d>
                            <m:dPr>
                              <m:begChr m:val="["/>
                              <m:endChr m:val="]"/>
                              <m:ctrlPr>
                                <a:rPr lang="ja-JP" altLang="en-US">
                                  <a:latin typeface="Cambria Math" panose="02040503050406030204" pitchFamily="18" charset="0"/>
                                </a:rPr>
                              </m:ctrlPr>
                            </m:dPr>
                            <m:e>
                              <m:sSub>
                                <m:sSubPr>
                                  <m:ctrlPr>
                                    <a:rPr lang="ja-JP" altLang="en-US">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𝑙𝑒𝑓𝑡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p:sp>
            <p:nvSpPr>
              <p:cNvPr id="14" name="正方形/長方形 13"/>
              <p:cNvSpPr>
                <a:spLocks noRot="1" noChangeAspect="1" noMove="1" noResize="1" noEditPoints="1" noAdjustHandles="1" noChangeArrowheads="1" noChangeShapeType="1" noTextEdit="1"/>
              </p:cNvSpPr>
              <p:nvPr/>
            </p:nvSpPr>
            <p:spPr>
              <a:xfrm>
                <a:off x="1485899" y="4659274"/>
                <a:ext cx="5600699" cy="71019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p:cNvSpPr txBox="1"/>
              <p:nvPr/>
            </p:nvSpPr>
            <p:spPr>
              <a:xfrm>
                <a:off x="1529673" y="5498391"/>
                <a:ext cx="5086350" cy="394210"/>
              </a:xfrm>
              <a:prstGeom prst="rect">
                <a:avLst/>
              </a:prstGeom>
              <a:noFill/>
            </p:spPr>
            <p:txBody>
              <a:bodyPr wrap="square" rtlCol="0">
                <a:spAutoFit/>
              </a:bodyPr>
              <a:lstStyle/>
              <a:p>
                <a:r>
                  <a:rPr lang="ja-JP" altLang="ja-JP" dirty="0"/>
                  <a:t>カメラの撮影方向</a:t>
                </a:r>
                <a:r>
                  <a:rPr lang="en-US" altLang="ja-JP" i="1" dirty="0" err="1"/>
                  <a:t>up,down,right,left</a:t>
                </a:r>
                <a:r>
                  <a:rPr lang="ja-JP" altLang="ja-JP" dirty="0"/>
                  <a:t>の逆</a:t>
                </a:r>
                <a14:m>
                  <m:oMath xmlns:m="http://schemas.openxmlformats.org/officeDocument/2006/math">
                    <m:sSub>
                      <m:sSubPr>
                        <m:ctrlPr>
                          <a:rPr lang="ja-JP" altLang="ja-JP" i="1"/>
                        </m:ctrlPr>
                      </m:sSubPr>
                      <m:e>
                        <m:r>
                          <a:rPr lang="en-US" altLang="ja-JP" i="1"/>
                          <m:t>𝐶</m:t>
                        </m:r>
                      </m:e>
                      <m:sub>
                        <m:sSub>
                          <m:sSubPr>
                            <m:ctrlPr>
                              <a:rPr lang="ja-JP" altLang="ja-JP" i="1"/>
                            </m:ctrlPr>
                          </m:sSubPr>
                          <m:e>
                            <m:r>
                              <a:rPr lang="en-US" altLang="ja-JP" i="1"/>
                              <m:t>𝑑</m:t>
                            </m:r>
                          </m:e>
                          <m:sub>
                            <m:r>
                              <a:rPr lang="en-US" altLang="ja-JP" i="1"/>
                              <m:t>𝑛</m:t>
                            </m:r>
                          </m:sub>
                        </m:sSub>
                      </m:sub>
                    </m:sSub>
                    <m:d>
                      <m:dPr>
                        <m:ctrlPr>
                          <a:rPr lang="ja-JP" altLang="ja-JP" i="1"/>
                        </m:ctrlPr>
                      </m:dPr>
                      <m:e>
                        <m:r>
                          <a:rPr lang="en-US" altLang="ja-JP" i="1"/>
                          <m:t>𝑡</m:t>
                        </m:r>
                      </m:e>
                    </m:d>
                  </m:oMath>
                </a14:m>
                <a:endParaRPr kumimoji="1" lang="ja-JP" altLang="en-US" dirty="0"/>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1529673" y="5498391"/>
                <a:ext cx="5086350" cy="394210"/>
              </a:xfrm>
              <a:prstGeom prst="rect">
                <a:avLst/>
              </a:prstGeom>
              <a:blipFill rotWithShape="0">
                <a:blip r:embed="rId6"/>
                <a:stretch>
                  <a:fillRect l="-1079" t="-7692"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146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テキスト ボックス 2"/>
              <p:cNvSpPr txBox="1"/>
              <p:nvPr/>
            </p:nvSpPr>
            <p:spPr>
              <a:xfrm>
                <a:off x="2066925" y="3028950"/>
                <a:ext cx="4838700" cy="87703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ja-JP" altLang="ja-JP" sz="2000" i="1"/>
                          </m:ctrlPr>
                        </m:sSubPr>
                        <m:e>
                          <m:r>
                            <a:rPr lang="en-US" altLang="ja-JP" sz="2000" i="1"/>
                            <m:t>𝑆</m:t>
                          </m:r>
                        </m:e>
                        <m:sub>
                          <m:r>
                            <a:rPr lang="en-US" altLang="ja-JP" sz="2000" i="1"/>
                            <m:t>𝑛</m:t>
                          </m:r>
                        </m:sub>
                      </m:sSub>
                      <m:d>
                        <m:dPr>
                          <m:ctrlPr>
                            <a:rPr lang="ja-JP" altLang="ja-JP" sz="2000" i="1"/>
                          </m:ctrlPr>
                        </m:dPr>
                        <m:e>
                          <m:r>
                            <a:rPr lang="en-US" altLang="ja-JP" sz="2000" i="1"/>
                            <m:t>𝑃</m:t>
                          </m:r>
                          <m:d>
                            <m:dPr>
                              <m:ctrlPr>
                                <a:rPr lang="ja-JP" altLang="ja-JP" sz="2000" i="1"/>
                              </m:ctrlPr>
                            </m:dPr>
                            <m:e>
                              <m:r>
                                <a:rPr lang="en-US" altLang="ja-JP" sz="2000" i="1"/>
                                <m:t>𝑡</m:t>
                              </m:r>
                            </m:e>
                          </m:d>
                        </m:e>
                      </m:d>
                      <m:r>
                        <a:rPr lang="en-US" altLang="ja-JP" sz="2000" i="1"/>
                        <m:t>= </m:t>
                      </m:r>
                      <m:nary>
                        <m:naryPr>
                          <m:chr m:val="∑"/>
                          <m:supHide m:val="on"/>
                          <m:ctrlPr>
                            <a:rPr lang="ja-JP" altLang="ja-JP" sz="2000" i="1"/>
                          </m:ctrlPr>
                        </m:naryPr>
                        <m:sub>
                          <m:r>
                            <a:rPr lang="en-US" altLang="ja-JP" sz="2000" i="1"/>
                            <m:t>𝑛</m:t>
                          </m:r>
                          <m:r>
                            <a:rPr lang="en-US" altLang="ja-JP" sz="2000" i="1"/>
                            <m:t>∈</m:t>
                          </m:r>
                          <m:sSub>
                            <m:sSubPr>
                              <m:ctrlPr>
                                <a:rPr lang="ja-JP" altLang="ja-JP" sz="2000" i="1"/>
                              </m:ctrlPr>
                            </m:sSubPr>
                            <m:e>
                              <m:r>
                                <a:rPr lang="en-US" altLang="ja-JP" sz="2000" i="1"/>
                                <m:t>𝑅𝐶</m:t>
                              </m:r>
                            </m:e>
                            <m:sub>
                              <m:r>
                                <a:rPr lang="en-US" altLang="ja-JP" sz="2000" i="1"/>
                                <m:t>𝑛</m:t>
                              </m:r>
                            </m:sub>
                          </m:sSub>
                        </m:sub>
                        <m:sup/>
                        <m:e>
                          <m:sSub>
                            <m:sSubPr>
                              <m:ctrlPr>
                                <a:rPr lang="ja-JP" altLang="ja-JP" sz="2000" i="1"/>
                              </m:ctrlPr>
                            </m:sSubPr>
                            <m:e>
                              <m:r>
                                <a:rPr lang="en-US" altLang="ja-JP" sz="2000" i="1"/>
                                <m:t>𝑃</m:t>
                              </m:r>
                            </m:e>
                            <m:sub>
                              <m:sSub>
                                <m:sSubPr>
                                  <m:ctrlPr>
                                    <a:rPr lang="ja-JP" altLang="ja-JP" sz="2000" i="1"/>
                                  </m:ctrlPr>
                                </m:sSubPr>
                                <m:e>
                                  <m:r>
                                    <a:rPr lang="en-US" altLang="ja-JP" sz="2000" i="1"/>
                                    <m:t>𝐶</m:t>
                                  </m:r>
                                </m:e>
                                <m:sub>
                                  <m:sSub>
                                    <m:sSubPr>
                                      <m:ctrlPr>
                                        <a:rPr lang="ja-JP" altLang="ja-JP" sz="2000" i="1"/>
                                      </m:ctrlPr>
                                    </m:sSubPr>
                                    <m:e>
                                      <m:r>
                                        <a:rPr lang="en-US" altLang="ja-JP" sz="2000" i="1"/>
                                        <m:t>𝑑</m:t>
                                      </m:r>
                                    </m:e>
                                    <m:sub>
                                      <m:r>
                                        <a:rPr lang="en-US" altLang="ja-JP" sz="2000" i="1"/>
                                        <m:t>𝑛</m:t>
                                      </m:r>
                                    </m:sub>
                                  </m:sSub>
                                </m:sub>
                              </m:sSub>
                              <m:d>
                                <m:dPr>
                                  <m:ctrlPr>
                                    <a:rPr lang="ja-JP" altLang="ja-JP" sz="2000" i="1"/>
                                  </m:ctrlPr>
                                </m:dPr>
                                <m:e>
                                  <m:r>
                                    <a:rPr lang="en-US" altLang="ja-JP" sz="2000" i="1"/>
                                    <m:t>𝑡</m:t>
                                  </m:r>
                                </m:e>
                              </m:d>
                            </m:sub>
                          </m:sSub>
                          <m:d>
                            <m:dPr>
                              <m:ctrlPr>
                                <a:rPr lang="ja-JP" altLang="ja-JP" sz="2000" i="1"/>
                              </m:ctrlPr>
                            </m:dPr>
                            <m:e>
                              <m:r>
                                <a:rPr lang="en-US" altLang="ja-JP" sz="2000" i="1"/>
                                <m:t>𝑡</m:t>
                              </m:r>
                            </m:e>
                          </m:d>
                          <m:r>
                            <a:rPr lang="en-US" altLang="ja-JP" sz="2000" i="1"/>
                            <m:t>∙</m:t>
                          </m:r>
                          <m:sSub>
                            <m:sSubPr>
                              <m:ctrlPr>
                                <a:rPr lang="ja-JP" altLang="ja-JP" sz="2000" i="1"/>
                              </m:ctrlPr>
                            </m:sSubPr>
                            <m:e>
                              <m:r>
                                <a:rPr lang="en-US" altLang="ja-JP" sz="2000" i="1"/>
                                <m:t>𝐶</m:t>
                              </m:r>
                            </m:e>
                            <m:sub>
                              <m:r>
                                <a:rPr lang="en-US" altLang="ja-JP" sz="2000" i="1"/>
                                <m:t>𝑛</m:t>
                              </m:r>
                            </m:sub>
                          </m:sSub>
                          <m:r>
                            <a:rPr lang="en-US" altLang="ja-JP" sz="2000" i="1"/>
                            <m:t>(</m:t>
                          </m:r>
                          <m:r>
                            <a:rPr lang="en-US" altLang="ja-JP" sz="2000" i="1"/>
                            <m:t>𝑡</m:t>
                          </m:r>
                          <m:r>
                            <a:rPr lang="en-US" altLang="ja-JP" sz="2000" i="1"/>
                            <m:t>)</m:t>
                          </m:r>
                        </m:e>
                      </m:nary>
                    </m:oMath>
                  </m:oMathPara>
                </a14:m>
                <a:endParaRPr kumimoji="1" lang="ja-JP" altLang="en-US" sz="2000" dirty="0"/>
              </a:p>
            </p:txBody>
          </p:sp>
        </mc:Choice>
        <mc:Fallback>
          <p:sp>
            <p:nvSpPr>
              <p:cNvPr id="3" name="テキスト ボックス 2"/>
              <p:cNvSpPr txBox="1">
                <a:spLocks noRot="1" noChangeAspect="1" noMove="1" noResize="1" noEditPoints="1" noAdjustHandles="1" noChangeArrowheads="1" noChangeShapeType="1" noTextEdit="1"/>
              </p:cNvSpPr>
              <p:nvPr/>
            </p:nvSpPr>
            <p:spPr>
              <a:xfrm>
                <a:off x="2066925" y="3028950"/>
                <a:ext cx="4838700" cy="877035"/>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1811573" y="2272538"/>
            <a:ext cx="5094052" cy="400110"/>
          </a:xfrm>
          <a:prstGeom prst="rect">
            <a:avLst/>
          </a:prstGeom>
          <a:noFill/>
        </p:spPr>
        <p:txBody>
          <a:bodyPr wrap="square" rtlCol="0">
            <a:spAutoFit/>
          </a:bodyPr>
          <a:lstStyle/>
          <a:p>
            <a:r>
              <a:rPr lang="en-US" altLang="ja-JP" sz="2000" i="1" dirty="0"/>
              <a:t>n</a:t>
            </a:r>
            <a:r>
              <a:rPr lang="ja-JP" altLang="ja-JP" sz="2000" dirty="0"/>
              <a:t>番目の</a:t>
            </a:r>
            <a:r>
              <a:rPr lang="ja-JP" altLang="ja-JP" sz="2000" dirty="0" smtClean="0"/>
              <a:t>ルータ</a:t>
            </a:r>
            <a:r>
              <a:rPr lang="ja-JP" altLang="en-US" sz="2000" dirty="0" smtClean="0"/>
              <a:t>が</a:t>
            </a:r>
            <a:r>
              <a:rPr lang="ja-JP" altLang="ja-JP" sz="2000" dirty="0" smtClean="0"/>
              <a:t>時刻</a:t>
            </a:r>
            <a:r>
              <a:rPr lang="en-US" altLang="ja-JP" sz="2000" i="1" dirty="0" smtClean="0"/>
              <a:t>t</a:t>
            </a:r>
            <a:r>
              <a:rPr lang="ja-JP" altLang="en-US" sz="2000" dirty="0" smtClean="0"/>
              <a:t>に</a:t>
            </a:r>
            <a:r>
              <a:rPr lang="ja-JP" altLang="ja-JP" sz="2000" dirty="0" smtClean="0"/>
              <a:t>センシング</a:t>
            </a:r>
            <a:r>
              <a:rPr lang="ja-JP" altLang="en-US" sz="2000" dirty="0" smtClean="0"/>
              <a:t>する</a:t>
            </a:r>
            <a:r>
              <a:rPr lang="ja-JP" altLang="ja-JP" sz="2000" dirty="0" smtClean="0"/>
              <a:t>量</a:t>
            </a:r>
            <a:endParaRPr kumimoji="1" lang="ja-JP" altLang="en-US" sz="2000" dirty="0"/>
          </a:p>
        </p:txBody>
      </p:sp>
    </p:spTree>
    <p:extLst>
      <p:ext uri="{BB962C8B-B14F-4D97-AF65-F5344CB8AC3E}">
        <p14:creationId xmlns:p14="http://schemas.microsoft.com/office/powerpoint/2010/main" val="149807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29" y="1889653"/>
            <a:ext cx="7119294" cy="3664480"/>
          </a:xfrm>
          <a:prstGeom prst="rect">
            <a:avLst/>
          </a:prstGeom>
          <a:noFill/>
          <a:ln>
            <a:noFill/>
          </a:ln>
        </p:spPr>
      </p:pic>
    </p:spTree>
    <p:extLst>
      <p:ext uri="{BB962C8B-B14F-4D97-AF65-F5344CB8AC3E}">
        <p14:creationId xmlns:p14="http://schemas.microsoft.com/office/powerpoint/2010/main" val="746377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正方形/長方形 2"/>
              <p:cNvSpPr/>
              <p:nvPr/>
            </p:nvSpPr>
            <p:spPr>
              <a:xfrm>
                <a:off x="1893706" y="3228122"/>
                <a:ext cx="5565883" cy="11090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nary>
                        <m:naryPr>
                          <m:limLoc m:val="subSup"/>
                          <m:ctrlPr>
                            <a:rPr lang="ja-JP" altLang="en-US" sz="2800">
                              <a:latin typeface="Cambria Math" panose="02040503050406030204" pitchFamily="18" charset="0"/>
                            </a:rPr>
                          </m:ctrlPr>
                        </m:naryPr>
                        <m:sub>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𝑡</m:t>
                              </m:r>
                            </m:e>
                            <m:sub>
                              <m:r>
                                <a:rPr lang="ja-JP" altLang="en-US" sz="2800" i="0">
                                  <a:latin typeface="Cambria Math" panose="02040503050406030204" pitchFamily="18" charset="0"/>
                                </a:rPr>
                                <m:t>0</m:t>
                              </m:r>
                            </m:sub>
                          </m:sSub>
                        </m:sub>
                        <m:sup>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𝑡</m:t>
                              </m:r>
                            </m:e>
                            <m:sub>
                              <m:r>
                                <a:rPr lang="ja-JP" altLang="en-US" sz="2800" i="1">
                                  <a:latin typeface="Cambria Math" panose="02040503050406030204" pitchFamily="18" charset="0"/>
                                </a:rPr>
                                <m:t>𝑛</m:t>
                              </m:r>
                            </m:sub>
                          </m:sSub>
                        </m:sup>
                        <m:e>
                          <m:nary>
                            <m:naryPr>
                              <m:chr m:val="∑"/>
                              <m:limLoc m:val="subSup"/>
                              <m:supHide m:val="on"/>
                              <m:ctrlPr>
                                <a:rPr lang="ja-JP" altLang="en-US" sz="2800" i="1">
                                  <a:latin typeface="Cambria Math" panose="02040503050406030204" pitchFamily="18" charset="0"/>
                                </a:rPr>
                              </m:ctrlPr>
                            </m:naryPr>
                            <m:sub>
                              <m:r>
                                <a:rPr lang="ja-JP" altLang="en-US" sz="2800" i="1">
                                  <a:latin typeface="Cambria Math" panose="02040503050406030204" pitchFamily="18" charset="0"/>
                                </a:rPr>
                                <m:t>𝑛</m:t>
                              </m:r>
                              <m:r>
                                <a:rPr lang="ja-JP" altLang="en-US" sz="2800" i="0">
                                  <a:latin typeface="Cambria Math" panose="02040503050406030204" pitchFamily="18" charset="0"/>
                                </a:rPr>
                                <m:t>∈</m:t>
                              </m:r>
                              <m:r>
                                <a:rPr lang="ja-JP" altLang="en-US" sz="2800" i="1">
                                  <a:latin typeface="Cambria Math" panose="02040503050406030204" pitchFamily="18" charset="0"/>
                                </a:rPr>
                                <m:t>𝑅</m:t>
                              </m:r>
                            </m:sub>
                            <m:sup/>
                            <m:e>
                              <m:f>
                                <m:fPr>
                                  <m:ctrlPr>
                                    <a:rPr lang="ja-JP" altLang="en-US" sz="2800" i="1">
                                      <a:latin typeface="Cambria Math" panose="02040503050406030204" pitchFamily="18" charset="0"/>
                                    </a:rPr>
                                  </m:ctrlPr>
                                </m:fPr>
                                <m:num>
                                  <m:d>
                                    <m:dPr>
                                      <m:begChr m:val=""/>
                                      <m:ctrlPr>
                                        <a:rPr lang="ja-JP" altLang="en-US" sz="2800" i="1">
                                          <a:latin typeface="Cambria Math" panose="02040503050406030204" pitchFamily="18" charset="0"/>
                                        </a:rPr>
                                      </m:ctrlPr>
                                    </m:dPr>
                                    <m:e>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r>
                                        <a:rPr lang="ja-JP" altLang="en-US" sz="2800" i="0">
                                          <a:latin typeface="Cambria Math" panose="02040503050406030204" pitchFamily="18" charset="0"/>
                                        </a:rPr>
                                        <m:t>(</m:t>
                                      </m:r>
                                      <m:r>
                                        <a:rPr lang="ja-JP" altLang="en-US" sz="2800" i="1">
                                          <a:latin typeface="Cambria Math" panose="02040503050406030204" pitchFamily="18" charset="0"/>
                                        </a:rPr>
                                        <m:t>𝑁</m:t>
                                      </m:r>
                                      <m:r>
                                        <a:rPr lang="ja-JP" altLang="en-US" sz="2800" i="0">
                                          <a:latin typeface="Cambria Math" panose="02040503050406030204" pitchFamily="18" charset="0"/>
                                        </a:rPr>
                                        <m:t>(</m:t>
                                      </m:r>
                                      <m:r>
                                        <a:rPr lang="ja-JP" altLang="en-US" sz="2800" i="1">
                                          <a:latin typeface="Cambria Math" panose="02040503050406030204" pitchFamily="18" charset="0"/>
                                        </a:rPr>
                                        <m:t>𝑡</m:t>
                                      </m:r>
                                      <m:r>
                                        <a:rPr lang="ja-JP" altLang="en-US" sz="2800" i="0">
                                          <a:latin typeface="Cambria Math" panose="02040503050406030204" pitchFamily="18" charset="0"/>
                                        </a:rPr>
                                        <m:t>)</m:t>
                                      </m:r>
                                    </m:e>
                                  </m:d>
                                </m:num>
                                <m:den>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d>
                                    <m:dPr>
                                      <m:ctrlPr>
                                        <a:rPr lang="ja-JP" altLang="en-US" sz="2800" i="1">
                                          <a:latin typeface="Cambria Math" panose="02040503050406030204" pitchFamily="18" charset="0"/>
                                        </a:rPr>
                                      </m:ctrlPr>
                                    </m:dPr>
                                    <m:e>
                                      <m:d>
                                        <m:dPr>
                                          <m:begChr m:val=""/>
                                          <m:ctrlPr>
                                            <a:rPr lang="ja-JP" altLang="en-US" sz="2800" i="1">
                                              <a:latin typeface="Cambria Math" panose="02040503050406030204" pitchFamily="18" charset="0"/>
                                            </a:rPr>
                                          </m:ctrlPr>
                                        </m:dPr>
                                        <m:e>
                                          <m:r>
                                            <a:rPr lang="ja-JP" altLang="en-US" sz="2800" i="1">
                                              <a:latin typeface="Cambria Math" panose="02040503050406030204" pitchFamily="18" charset="0"/>
                                            </a:rPr>
                                            <m:t>𝑃</m:t>
                                          </m:r>
                                          <m:r>
                                            <a:rPr lang="ja-JP" altLang="en-US" sz="2800" i="0">
                                              <a:latin typeface="Cambria Math" panose="02040503050406030204" pitchFamily="18" charset="0"/>
                                            </a:rPr>
                                            <m:t>(</m:t>
                                          </m:r>
                                          <m:r>
                                            <a:rPr lang="ja-JP" altLang="en-US" sz="2800" i="1">
                                              <a:latin typeface="Cambria Math" panose="02040503050406030204" pitchFamily="18" charset="0"/>
                                            </a:rPr>
                                            <m:t>𝑡</m:t>
                                          </m:r>
                                        </m:e>
                                      </m:d>
                                    </m:e>
                                  </m:d>
                                  <m:r>
                                    <a:rPr lang="ja-JP" altLang="en-US" sz="2800" i="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d>
                                    <m:dPr>
                                      <m:ctrlPr>
                                        <a:rPr lang="ja-JP" altLang="en-US" sz="2800" i="1">
                                          <a:latin typeface="Cambria Math" panose="02040503050406030204" pitchFamily="18" charset="0"/>
                                        </a:rPr>
                                      </m:ctrlPr>
                                    </m:dPr>
                                    <m:e>
                                      <m:r>
                                        <a:rPr lang="ja-JP" altLang="en-US" sz="2800" i="1">
                                          <a:latin typeface="Cambria Math" panose="02040503050406030204" pitchFamily="18" charset="0"/>
                                        </a:rPr>
                                        <m:t>𝑁</m:t>
                                      </m:r>
                                      <m:d>
                                        <m:dPr>
                                          <m:ctrlPr>
                                            <a:rPr lang="ja-JP" altLang="en-US" sz="2800" i="1">
                                              <a:latin typeface="Cambria Math" panose="02040503050406030204" pitchFamily="18" charset="0"/>
                                            </a:rPr>
                                          </m:ctrlPr>
                                        </m:dPr>
                                        <m:e>
                                          <m:r>
                                            <a:rPr lang="ja-JP" altLang="en-US" sz="2800" i="1">
                                              <a:latin typeface="Cambria Math" panose="02040503050406030204" pitchFamily="18" charset="0"/>
                                            </a:rPr>
                                            <m:t>𝑡</m:t>
                                          </m:r>
                                        </m:e>
                                      </m:d>
                                    </m:e>
                                  </m:d>
                                </m:den>
                              </m:f>
                              <m:r>
                                <a:rPr lang="ja-JP" altLang="en-US" sz="2800" i="1">
                                  <a:latin typeface="Cambria Math" panose="02040503050406030204" pitchFamily="18" charset="0"/>
                                </a:rPr>
                                <m:t>𝑑𝑡</m:t>
                              </m:r>
                            </m:e>
                          </m:nary>
                        </m:e>
                      </m:nary>
                    </m:oMath>
                  </m:oMathPara>
                </a14:m>
                <a:endParaRPr lang="ja-JP" altLang="en-US" sz="2800" dirty="0"/>
              </a:p>
            </p:txBody>
          </p:sp>
        </mc:Choice>
        <mc:Fallback>
          <p:sp>
            <p:nvSpPr>
              <p:cNvPr id="3" name="正方形/長方形 2"/>
              <p:cNvSpPr>
                <a:spLocks noRot="1" noChangeAspect="1" noMove="1" noResize="1" noEditPoints="1" noAdjustHandles="1" noChangeArrowheads="1" noChangeShapeType="1" noTextEdit="1"/>
              </p:cNvSpPr>
              <p:nvPr/>
            </p:nvSpPr>
            <p:spPr>
              <a:xfrm>
                <a:off x="1893706" y="3228122"/>
                <a:ext cx="5565883" cy="1109022"/>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2266822" y="1891499"/>
            <a:ext cx="4819650" cy="461665"/>
          </a:xfrm>
          <a:prstGeom prst="rect">
            <a:avLst/>
          </a:prstGeom>
          <a:noFill/>
        </p:spPr>
        <p:txBody>
          <a:bodyPr wrap="square" rtlCol="0">
            <a:spAutoFit/>
          </a:bodyPr>
          <a:lstStyle/>
          <a:p>
            <a:r>
              <a:rPr kumimoji="1" lang="ja-JP" altLang="en-US" sz="2400" dirty="0" smtClean="0"/>
              <a:t>クラウドモデルの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7182" y="453334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109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200775" cy="1015663"/>
          </a:xfrm>
          <a:prstGeom prst="rect">
            <a:avLst/>
          </a:prstGeom>
          <a:noFill/>
        </p:spPr>
        <p:txBody>
          <a:bodyPr wrap="square" rtlCol="0">
            <a:spAutoFit/>
          </a:bodyPr>
          <a:lstStyle/>
          <a:p>
            <a:r>
              <a:rPr kumimoji="1" lang="ja-JP" altLang="en-US" sz="2000" dirty="0" smtClean="0"/>
              <a:t>加えて，</a:t>
            </a:r>
            <a:endParaRPr kumimoji="1" lang="en-US" altLang="ja-JP" sz="2000" dirty="0" smtClean="0"/>
          </a:p>
          <a:p>
            <a:r>
              <a:rPr lang="ja-JP" altLang="en-US" sz="2000" dirty="0" smtClean="0"/>
              <a:t>「無線アクセスポイント接続範囲」</a:t>
            </a:r>
            <a:endParaRPr lang="en-US" altLang="ja-JP" sz="2000" dirty="0" smtClean="0"/>
          </a:p>
          <a:p>
            <a:r>
              <a:rPr kumimoji="1" lang="ja-JP" altLang="en-US" sz="2000" dirty="0" smtClean="0"/>
              <a:t>をモデル化</a:t>
            </a:r>
            <a:endParaRPr kumimoji="1" lang="ja-JP" altLang="en-US" sz="2000" dirty="0"/>
          </a:p>
        </p:txBody>
      </p:sp>
      <mc:AlternateContent xmlns:mc="http://schemas.openxmlformats.org/markup-compatibility/2006">
        <mc:Choice xmlns:a14="http://schemas.microsoft.com/office/drawing/2010/main" Requires="a14">
          <p:sp>
            <p:nvSpPr>
              <p:cNvPr id="4" name="テキスト ボックス 3"/>
              <p:cNvSpPr txBox="1"/>
              <p:nvPr/>
            </p:nvSpPr>
            <p:spPr>
              <a:xfrm>
                <a:off x="952498" y="2657475"/>
                <a:ext cx="6781801" cy="400110"/>
              </a:xfrm>
              <a:prstGeom prst="rect">
                <a:avLst/>
              </a:prstGeom>
              <a:noFill/>
            </p:spPr>
            <p:txBody>
              <a:bodyPr wrap="square" rtlCol="0">
                <a:spAutoFit/>
              </a:bodyPr>
              <a:lstStyle/>
              <a:p>
                <a:r>
                  <a:rPr lang="ja-JP" altLang="ja-JP" sz="2000" dirty="0"/>
                  <a:t>ルータ位置とアクセス可能距離をそれぞれ</a:t>
                </a:r>
                <a14:m>
                  <m:oMath xmlns:m="http://schemas.openxmlformats.org/officeDocument/2006/math">
                    <m:d>
                      <m:dPr>
                        <m:ctrlPr>
                          <a:rPr lang="ja-JP" altLang="ja-JP" sz="2000" i="1"/>
                        </m:ctrlPr>
                      </m:dPr>
                      <m:e>
                        <m:r>
                          <a:rPr lang="en-US" altLang="ja-JP" sz="2000" i="1"/>
                          <m:t>𝑥</m:t>
                        </m:r>
                        <m:r>
                          <a:rPr lang="en-US" altLang="ja-JP" sz="2000" i="1"/>
                          <m:t>,</m:t>
                        </m:r>
                        <m:r>
                          <a:rPr lang="en-US" altLang="ja-JP" sz="2000" i="1"/>
                          <m:t>𝑦</m:t>
                        </m:r>
                      </m:e>
                    </m:d>
                    <m:r>
                      <a:rPr lang="en-US" altLang="ja-JP" sz="2000" i="1"/>
                      <m:t>,</m:t>
                    </m:r>
                    <m:r>
                      <a:rPr lang="en-US" altLang="ja-JP" sz="2000" i="1"/>
                      <m:t>𝑟</m:t>
                    </m:r>
                  </m:oMath>
                </a14:m>
                <a:r>
                  <a:rPr kumimoji="1" lang="ja-JP" altLang="en-US" sz="2000" dirty="0" smtClean="0"/>
                  <a:t>として</a:t>
                </a:r>
                <a:endParaRPr kumimoji="1" lang="ja-JP" altLang="en-US" sz="2000" dirty="0"/>
              </a:p>
            </p:txBody>
          </p:sp>
        </mc:Choice>
        <mc:Fallback>
          <p:sp>
            <p:nvSpPr>
              <p:cNvPr id="4" name="テキスト ボックス 3"/>
              <p:cNvSpPr txBox="1">
                <a:spLocks noRot="1" noChangeAspect="1" noMove="1" noResize="1" noEditPoints="1" noAdjustHandles="1" noChangeArrowheads="1" noChangeShapeType="1" noTextEdit="1"/>
              </p:cNvSpPr>
              <p:nvPr/>
            </p:nvSpPr>
            <p:spPr>
              <a:xfrm>
                <a:off x="952498" y="2657475"/>
                <a:ext cx="6781801" cy="400110"/>
              </a:xfrm>
              <a:prstGeom prst="rect">
                <a:avLst/>
              </a:prstGeom>
              <a:blipFill rotWithShape="0">
                <a:blip r:embed="rId2"/>
                <a:stretch>
                  <a:fillRect l="-898" t="-7576" b="-272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p:cNvSpPr/>
              <p:nvPr/>
            </p:nvSpPr>
            <p:spPr>
              <a:xfrm>
                <a:off x="2408718" y="3664593"/>
                <a:ext cx="3975960" cy="9766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ja-JP" altLang="en-US">
                              <a:latin typeface="Cambria Math" panose="02040503050406030204" pitchFamily="18" charset="0"/>
                            </a:rPr>
                          </m:ctrlPr>
                        </m:sSubPr>
                        <m:e>
                          <m:d>
                            <m:dPr>
                              <m:begChr m:val="["/>
                              <m:endChr m:val="]"/>
                              <m:ctrlPr>
                                <a:rPr lang="ja-JP" altLang="en-US">
                                  <a:latin typeface="Cambria Math" panose="02040503050406030204" pitchFamily="18" charset="0"/>
                                </a:rPr>
                              </m:ctrlPr>
                            </m:dPr>
                            <m:e>
                              <m:sSub>
                                <m:sSubPr>
                                  <m:ctrlPr>
                                    <a:rPr lang="ja-JP" altLang="en-US">
                                      <a:latin typeface="Cambria Math" panose="02040503050406030204" pitchFamily="18" charset="0"/>
                                    </a:rPr>
                                  </m:ctrlPr>
                                </m:sSubPr>
                                <m:e>
                                  <m:r>
                                    <a:rPr lang="ja-JP" altLang="en-US" i="1">
                                      <a:latin typeface="Cambria Math" panose="02040503050406030204" pitchFamily="18" charset="0"/>
                                    </a:rPr>
                                    <m:t>𝐴</m:t>
                                  </m:r>
                                </m:e>
                                <m:sub>
                                  <m:r>
                                    <a:rPr lang="ja-JP" altLang="en-US" i="1">
                                      <a:latin typeface="Cambria Math" panose="02040503050406030204" pitchFamily="18" charset="0"/>
                                    </a:rPr>
                                    <m:t>𝑛</m:t>
                                  </m:r>
                                </m:sub>
                              </m:sSub>
                            </m:e>
                          </m:d>
                        </m:e>
                        <m:sub>
                          <m:r>
                            <a:rPr lang="ja-JP" altLang="en-US" i="1">
                              <a:latin typeface="Cambria Math" panose="02040503050406030204" pitchFamily="18" charset="0"/>
                            </a:rPr>
                            <m:t>𝑖𝑗</m:t>
                          </m:r>
                        </m:sub>
                      </m:sSub>
                      <m:r>
                        <a:rPr lang="ja-JP" altLang="en-US" i="0">
                          <a:latin typeface="Cambria Math" panose="02040503050406030204" pitchFamily="18" charset="0"/>
                        </a:rPr>
                        <m:t>=</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𝑖</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𝑎𝑛𝑑</m:t>
                              </m:r>
                            </m:e>
                            <m:e>
                              <m:r>
                                <a:rPr lang="ja-JP" altLang="en-US" i="0">
                                  <a:latin typeface="Cambria Math" panose="02040503050406030204" pitchFamily="18" charset="0"/>
                                </a:rPr>
                                <m:t>&amp;</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𝑗</m:t>
                              </m:r>
                              <m:r>
                                <a:rPr lang="ja-JP" altLang="en-US" i="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𝑜𝑡h𝑒𝑟𝑤𝑖𝑠𝑒</m:t>
                              </m:r>
                              <m:r>
                                <a:rPr lang="ja-JP" altLang="en-US" i="0">
                                  <a:latin typeface="Cambria Math" panose="02040503050406030204" pitchFamily="18" charset="0"/>
                                </a:rPr>
                                <m:t>               </m:t>
                              </m:r>
                            </m:e>
                          </m:eqArr>
                        </m:e>
                      </m:d>
                    </m:oMath>
                  </m:oMathPara>
                </a14:m>
                <a:endParaRPr lang="ja-JP" altLang="en-US" dirty="0"/>
              </a:p>
            </p:txBody>
          </p:sp>
        </mc:Choice>
        <mc:Fallback>
          <p:sp>
            <p:nvSpPr>
              <p:cNvPr id="5" name="正方形/長方形 4"/>
              <p:cNvSpPr>
                <a:spLocks noRot="1" noChangeAspect="1" noMove="1" noResize="1" noEditPoints="1" noAdjustHandles="1" noChangeArrowheads="1" noChangeShapeType="1" noTextEdit="1"/>
              </p:cNvSpPr>
              <p:nvPr/>
            </p:nvSpPr>
            <p:spPr>
              <a:xfrm>
                <a:off x="2408718" y="3664593"/>
                <a:ext cx="3975960" cy="976614"/>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136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正方形/長方形 2"/>
              <p:cNvSpPr/>
              <p:nvPr/>
            </p:nvSpPr>
            <p:spPr>
              <a:xfrm>
                <a:off x="1878493" y="3244478"/>
                <a:ext cx="5460982" cy="9161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r>
                            <a:rPr lang="ja-JP" altLang="en-US" sz="2400" i="1">
                              <a:latin typeface="Cambria Math" panose="02040503050406030204" pitchFamily="18" charset="0"/>
                            </a:rPr>
                            <m:t>𝐴𝑛</m:t>
                          </m:r>
                        </m:e>
                      </m:d>
                      <m:r>
                        <a:rPr lang="ja-JP" altLang="en-US" sz="2400" i="0">
                          <a:latin typeface="Cambria Math" panose="02040503050406030204" pitchFamily="18" charset="0"/>
                        </a:rPr>
                        <m:t>=</m:t>
                      </m:r>
                      <m:d>
                        <m:dPr>
                          <m:begChr m:val="{"/>
                          <m:endChr m:val=""/>
                          <m:ctrlPr>
                            <a:rPr lang="ja-JP" altLang="en-US" sz="2400" i="1">
                              <a:latin typeface="Cambria Math" panose="02040503050406030204" pitchFamily="18" charset="0"/>
                            </a:rPr>
                          </m:ctrlPr>
                        </m:dPr>
                        <m:e>
                          <m:eqArr>
                            <m:eqArrPr>
                              <m:ctrlPr>
                                <a:rPr lang="ja-JP" altLang="en-US" sz="2400" i="1">
                                  <a:latin typeface="Cambria Math" panose="02040503050406030204" pitchFamily="18" charset="0"/>
                                </a:rPr>
                              </m:ctrlPr>
                            </m:eqArrPr>
                            <m:e>
                              <m:r>
                                <a:rPr lang="ja-JP" altLang="en-US" sz="2400" i="0">
                                  <a:latin typeface="Cambria Math" panose="02040503050406030204" pitchFamily="18" charset="0"/>
                                </a:rPr>
                                <m:t>&amp;1 </m:t>
                              </m:r>
                              <m:r>
                                <a:rPr lang="ja-JP" altLang="en-US" sz="2400" i="1">
                                  <a:latin typeface="Cambria Math" panose="02040503050406030204" pitchFamily="18" charset="0"/>
                                </a:rPr>
                                <m:t>𝑖𝑓</m:t>
                              </m:r>
                              <m:r>
                                <a:rPr lang="ja-JP" altLang="en-US" sz="2400" i="0">
                                  <a:latin typeface="Cambria Math" panose="02040503050406030204" pitchFamily="18" charset="0"/>
                                </a:rPr>
                                <m:t> </m:t>
                              </m:r>
                              <m:r>
                                <a:rPr lang="ja-JP" altLang="en-US" sz="2400" i="1">
                                  <a:latin typeface="Cambria Math" panose="02040503050406030204" pitchFamily="18" charset="0"/>
                                </a:rPr>
                                <m:t>𝑇𝑟</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Pre>
                                    <m:sPrePr>
                                      <m:ctrlPr>
                                        <a:rPr lang="ja-JP" altLang="en-US" sz="2400" i="1">
                                          <a:latin typeface="Cambria Math" panose="02040503050406030204" pitchFamily="18" charset="0"/>
                                        </a:rPr>
                                      </m:ctrlPr>
                                    </m:sPrePr>
                                    <m:sub/>
                                    <m:sup>
                                      <m:r>
                                        <a:rPr lang="ja-JP" altLang="en-US" sz="2400" i="1">
                                          <a:latin typeface="Cambria Math" panose="02040503050406030204" pitchFamily="18" charset="0"/>
                                        </a:rPr>
                                        <m:t>𝑡</m:t>
                                      </m:r>
                                    </m:sup>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sPre>
                                </m:e>
                              </m:d>
                              <m:r>
                                <a:rPr lang="ja-JP" altLang="en-US" sz="2400" i="0">
                                  <a:latin typeface="Cambria Math" panose="02040503050406030204" pitchFamily="18" charset="0"/>
                                </a:rPr>
                                <m:t>≠0</m:t>
                              </m:r>
                            </m:e>
                            <m:e>
                              <m:r>
                                <a:rPr lang="ja-JP" altLang="en-US" sz="2400" i="0">
                                  <a:latin typeface="Cambria Math" panose="02040503050406030204" pitchFamily="18" charset="0"/>
                                </a:rPr>
                                <m:t>&amp;0 </m:t>
                              </m:r>
                              <m:r>
                                <a:rPr lang="ja-JP" altLang="en-US" sz="2400" i="1">
                                  <a:latin typeface="Cambria Math" panose="02040503050406030204" pitchFamily="18" charset="0"/>
                                </a:rPr>
                                <m:t>𝑜𝑡h𝑒𝑟𝑤𝑖𝑠𝑒</m:t>
                              </m:r>
                              <m:r>
                                <a:rPr lang="ja-JP" altLang="en-US" sz="2400" i="0">
                                  <a:latin typeface="Cambria Math" panose="02040503050406030204" pitchFamily="18" charset="0"/>
                                </a:rPr>
                                <m:t>          </m:t>
                              </m:r>
                            </m:e>
                          </m:eqArr>
                        </m:e>
                      </m:d>
                    </m:oMath>
                  </m:oMathPara>
                </a14:m>
                <a:endParaRPr lang="ja-JP" altLang="en-US" sz="2400" dirty="0"/>
              </a:p>
            </p:txBody>
          </p:sp>
        </mc:Choice>
        <mc:Fallback>
          <p:sp>
            <p:nvSpPr>
              <p:cNvPr id="3" name="正方形/長方形 2"/>
              <p:cNvSpPr>
                <a:spLocks noRot="1" noChangeAspect="1" noMove="1" noResize="1" noEditPoints="1" noAdjustHandles="1" noChangeArrowheads="1" noChangeShapeType="1" noTextEdit="1"/>
              </p:cNvSpPr>
              <p:nvPr/>
            </p:nvSpPr>
            <p:spPr>
              <a:xfrm>
                <a:off x="1878493" y="3244478"/>
                <a:ext cx="5460982" cy="916148"/>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1964218" y="1839273"/>
            <a:ext cx="5581650" cy="830997"/>
          </a:xfrm>
          <a:prstGeom prst="rect">
            <a:avLst/>
          </a:prstGeom>
          <a:noFill/>
        </p:spPr>
        <p:txBody>
          <a:bodyPr wrap="square" rtlCol="0">
            <a:spAutoFit/>
          </a:bodyPr>
          <a:lstStyle/>
          <a:p>
            <a:r>
              <a:rPr lang="en-US" altLang="ja-JP" sz="2400" i="1" dirty="0"/>
              <a:t>n</a:t>
            </a:r>
            <a:r>
              <a:rPr lang="ja-JP" altLang="ja-JP" sz="2400" dirty="0"/>
              <a:t>番目のルータのアクセス可能範囲内に時刻</a:t>
            </a:r>
            <a:r>
              <a:rPr lang="en-US" altLang="ja-JP" sz="2400" i="1" dirty="0"/>
              <a:t>t</a:t>
            </a:r>
            <a:r>
              <a:rPr lang="ja-JP" altLang="ja-JP" sz="2400" dirty="0"/>
              <a:t>の対象者が存在するか否か</a:t>
            </a:r>
            <a:endParaRPr kumimoji="1" lang="ja-JP" altLang="en-US" sz="2400" dirty="0"/>
          </a:p>
        </p:txBody>
      </p:sp>
    </p:spTree>
    <p:extLst>
      <p:ext uri="{BB962C8B-B14F-4D97-AF65-F5344CB8AC3E}">
        <p14:creationId xmlns:p14="http://schemas.microsoft.com/office/powerpoint/2010/main" val="75256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7" y="1334452"/>
            <a:ext cx="7327689" cy="3770948"/>
          </a:xfrm>
          <a:prstGeom prst="rect">
            <a:avLst/>
          </a:prstGeom>
          <a:noFill/>
          <a:ln>
            <a:noFill/>
          </a:ln>
        </p:spPr>
      </p:pic>
    </p:spTree>
    <p:extLst>
      <p:ext uri="{BB962C8B-B14F-4D97-AF65-F5344CB8AC3E}">
        <p14:creationId xmlns:p14="http://schemas.microsoft.com/office/powerpoint/2010/main" val="1672698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正方形/長方形 2"/>
              <p:cNvSpPr/>
              <p:nvPr/>
            </p:nvSpPr>
            <p:spPr>
              <a:xfrm>
                <a:off x="1373525" y="3179903"/>
                <a:ext cx="6644255" cy="9637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nary>
                        <m:naryPr>
                          <m:limLoc m:val="subSup"/>
                          <m:ctrlPr>
                            <a:rPr lang="ja-JP" altLang="en-US" sz="2400">
                              <a:latin typeface="Cambria Math" panose="02040503050406030204" pitchFamily="18" charset="0"/>
                            </a:rPr>
                          </m:ctrlPr>
                        </m:naryPr>
                        <m: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0">
                                  <a:latin typeface="Cambria Math" panose="02040503050406030204" pitchFamily="18" charset="0"/>
                                </a:rPr>
                                <m:t>0</m:t>
                              </m:r>
                            </m:sub>
                          </m:sSub>
                        </m:sub>
                        <m:sup>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1">
                                  <a:latin typeface="Cambria Math" panose="02040503050406030204" pitchFamily="18" charset="0"/>
                                </a:rPr>
                                <m:t>𝑛</m:t>
                              </m:r>
                            </m:sub>
                          </m:sSub>
                        </m:sup>
                        <m:e>
                          <m:nary>
                            <m:naryPr>
                              <m:chr m:val="∑"/>
                              <m:limLoc m:val="subSup"/>
                              <m:supHide m:val="on"/>
                              <m:ctrlPr>
                                <a:rPr lang="ja-JP" altLang="en-US" sz="2400" i="1">
                                  <a:latin typeface="Cambria Math" panose="02040503050406030204" pitchFamily="18" charset="0"/>
                                </a:rPr>
                              </m:ctrlPr>
                            </m:naryPr>
                            <m:sub>
                              <m:r>
                                <a:rPr lang="ja-JP" altLang="en-US" sz="2400" i="1">
                                  <a:latin typeface="Cambria Math" panose="02040503050406030204" pitchFamily="18" charset="0"/>
                                </a:rPr>
                                <m:t>𝑛</m:t>
                              </m:r>
                              <m:r>
                                <a:rPr lang="ja-JP" altLang="en-US" sz="2400" i="0">
                                  <a:latin typeface="Cambria Math" panose="02040503050406030204" pitchFamily="18" charset="0"/>
                                </a:rPr>
                                <m:t>∈</m:t>
                              </m:r>
                              <m:r>
                                <a:rPr lang="ja-JP" altLang="en-US" sz="2400" i="1">
                                  <a:latin typeface="Cambria Math" panose="02040503050406030204" pitchFamily="18" charset="0"/>
                                </a:rPr>
                                <m:t>𝑅</m:t>
                              </m:r>
                            </m:sub>
                            <m:sup/>
                            <m:e>
                              <m:d>
                                <m:dPr>
                                  <m:begChr m:val="{"/>
                                  <m:endChr m:val="}"/>
                                  <m:ctrlPr>
                                    <a:rPr lang="ja-JP" altLang="en-US" sz="2400" i="1">
                                      <a:latin typeface="Cambria Math" panose="02040503050406030204" pitchFamily="18" charset="0"/>
                                    </a:rPr>
                                  </m:ctrlPr>
                                </m:dPr>
                                <m:e>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d>
                                  <m:f>
                                    <m:fPr>
                                      <m:ctrlPr>
                                        <a:rPr lang="ja-JP" altLang="en-US" sz="2400" i="1">
                                          <a:latin typeface="Cambria Math" panose="02040503050406030204" pitchFamily="18" charset="0"/>
                                        </a:rPr>
                                      </m:ctrlPr>
                                    </m:fPr>
                                    <m:num>
                                      <m:d>
                                        <m:dPr>
                                          <m:begChr m:val=""/>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r>
                                            <a:rPr lang="ja-JP" altLang="en-US" sz="2400" i="0">
                                              <a:latin typeface="Cambria Math" panose="02040503050406030204" pitchFamily="18" charset="0"/>
                                            </a:rPr>
                                            <m:t>(</m:t>
                                          </m:r>
                                          <m:r>
                                            <a:rPr lang="ja-JP" altLang="en-US" sz="2400" i="1">
                                              <a:latin typeface="Cambria Math" panose="02040503050406030204" pitchFamily="18" charset="0"/>
                                            </a:rPr>
                                            <m:t>𝑁</m:t>
                                          </m:r>
                                          <m:r>
                                            <a:rPr lang="ja-JP" altLang="en-US" sz="2400" i="0">
                                              <a:latin typeface="Cambria Math" panose="02040503050406030204" pitchFamily="18" charset="0"/>
                                            </a:rPr>
                                            <m:t>(</m:t>
                                          </m:r>
                                          <m:r>
                                            <a:rPr lang="ja-JP" altLang="en-US" sz="2400" i="1">
                                              <a:latin typeface="Cambria Math" panose="02040503050406030204" pitchFamily="18" charset="0"/>
                                            </a:rPr>
                                            <m:t>𝑡</m:t>
                                          </m:r>
                                          <m:r>
                                            <a:rPr lang="ja-JP" altLang="en-US" sz="2400" i="0">
                                              <a:latin typeface="Cambria Math" panose="02040503050406030204" pitchFamily="18" charset="0"/>
                                            </a:rPr>
                                            <m:t>)</m:t>
                                          </m:r>
                                        </m:e>
                                      </m:d>
                                    </m:num>
                                    <m:den>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d>
                                            <m:dPr>
                                              <m:begChr m:val=""/>
                                              <m:ctrlPr>
                                                <a:rPr lang="ja-JP" altLang="en-US" sz="2400" i="1">
                                                  <a:latin typeface="Cambria Math" panose="02040503050406030204" pitchFamily="18" charset="0"/>
                                                </a:rPr>
                                              </m:ctrlPr>
                                            </m:dPr>
                                            <m:e>
                                              <m:r>
                                                <a:rPr lang="ja-JP" altLang="en-US" sz="2400" i="1">
                                                  <a:latin typeface="Cambria Math" panose="02040503050406030204" pitchFamily="18" charset="0"/>
                                                </a:rPr>
                                                <m:t>𝑃</m:t>
                                              </m:r>
                                              <m:r>
                                                <a:rPr lang="ja-JP" altLang="en-US" sz="2400" i="0">
                                                  <a:latin typeface="Cambria Math" panose="02040503050406030204" pitchFamily="18" charset="0"/>
                                                </a:rPr>
                                                <m:t>(</m:t>
                                              </m:r>
                                              <m:r>
                                                <a:rPr lang="ja-JP" altLang="en-US" sz="2400" i="1">
                                                  <a:latin typeface="Cambria Math" panose="02040503050406030204" pitchFamily="18" charset="0"/>
                                                </a:rPr>
                                                <m:t>𝑡</m:t>
                                              </m:r>
                                            </m:e>
                                          </m:d>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r>
                                            <a:rPr lang="ja-JP" altLang="en-US" sz="2400" i="1">
                                              <a:latin typeface="Cambria Math" panose="02040503050406030204" pitchFamily="18" charset="0"/>
                                            </a:rPr>
                                            <m:t>𝑁</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e>
                                      </m:d>
                                    </m:den>
                                  </m:f>
                                </m:e>
                              </m:d>
                              <m:r>
                                <a:rPr lang="ja-JP" altLang="en-US" sz="2400" i="1">
                                  <a:latin typeface="Cambria Math" panose="02040503050406030204" pitchFamily="18" charset="0"/>
                                </a:rPr>
                                <m:t>𝑑𝑡</m:t>
                              </m:r>
                            </m:e>
                          </m:nary>
                        </m:e>
                      </m:nary>
                    </m:oMath>
                  </m:oMathPara>
                </a14:m>
                <a:endParaRPr lang="ja-JP" altLang="en-US" sz="2400" dirty="0"/>
              </a:p>
            </p:txBody>
          </p:sp>
        </mc:Choice>
        <mc:Fallback>
          <p:sp>
            <p:nvSpPr>
              <p:cNvPr id="3" name="正方形/長方形 2"/>
              <p:cNvSpPr>
                <a:spLocks noRot="1" noChangeAspect="1" noMove="1" noResize="1" noEditPoints="1" noAdjustHandles="1" noChangeArrowheads="1" noChangeShapeType="1" noTextEdit="1"/>
              </p:cNvSpPr>
              <p:nvPr/>
            </p:nvSpPr>
            <p:spPr>
              <a:xfrm>
                <a:off x="1373525" y="3179903"/>
                <a:ext cx="6644255" cy="963790"/>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2657475" y="1753089"/>
            <a:ext cx="3590925" cy="461665"/>
          </a:xfrm>
          <a:prstGeom prst="rect">
            <a:avLst/>
          </a:prstGeom>
          <a:noFill/>
        </p:spPr>
        <p:txBody>
          <a:bodyPr wrap="square" rtlCol="0">
            <a:spAutoFit/>
          </a:bodyPr>
          <a:lstStyle/>
          <a:p>
            <a:r>
              <a:rPr kumimoji="1" lang="en-US" altLang="ja-JP" sz="2400" dirty="0" smtClean="0"/>
              <a:t>LPLC</a:t>
            </a:r>
            <a:r>
              <a:rPr kumimoji="1" lang="ja-JP" altLang="en-US" sz="2400" dirty="0" smtClean="0"/>
              <a:t>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26187" y="445714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87353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39" y="1336235"/>
            <a:ext cx="6733885" cy="461665"/>
          </a:xfrm>
          <a:prstGeom prst="rect">
            <a:avLst/>
          </a:prstGeom>
          <a:noFill/>
        </p:spPr>
        <p:txBody>
          <a:bodyPr wrap="square" rtlCol="0">
            <a:spAutoFit/>
          </a:bodyPr>
          <a:lstStyle/>
          <a:p>
            <a:r>
              <a:rPr lang="ja-JP" altLang="en-US" sz="2400" dirty="0" smtClean="0"/>
              <a:t>松江駅</a:t>
            </a:r>
            <a:r>
              <a:rPr lang="ja-JP" altLang="en-US" sz="2400" dirty="0" smtClean="0"/>
              <a:t>構内の内，壁に囲まれていない部分</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
        <p:nvSpPr>
          <p:cNvPr id="12"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1976803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ja-JP" sz="2000" dirty="0"/>
              <a:t>サービス領域の面積の内何％がセンシング可能であるかを示すサービス領域カバー率を定義</a:t>
            </a:r>
            <a:endParaRPr kumimoji="1" lang="ja-JP" altLang="en-US" sz="2000" dirty="0"/>
          </a:p>
        </p:txBody>
      </p:sp>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
        <p:nvSpPr>
          <p:cNvPr id="2" name="正方形/長方形 1"/>
          <p:cNvSpPr/>
          <p:nvPr/>
        </p:nvSpPr>
        <p:spPr>
          <a:xfrm>
            <a:off x="6304762" y="3192500"/>
            <a:ext cx="819455" cy="369332"/>
          </a:xfrm>
          <a:prstGeom prst="rect">
            <a:avLst/>
          </a:prstGeom>
        </p:spPr>
        <p:txBody>
          <a:bodyPr wrap="none">
            <a:spAutoFit/>
          </a:bodyPr>
          <a:lstStyle/>
          <a:p>
            <a:r>
              <a:rPr lang="en-US" altLang="ja-JP" dirty="0">
                <a:latin typeface="Times New Roman" panose="02020603050405020304" pitchFamily="18" charset="0"/>
                <a:ea typeface="ＭＳ 明朝" panose="02020609040205080304" pitchFamily="17" charset="-128"/>
              </a:rPr>
              <a:t>46.1</a:t>
            </a:r>
            <a:r>
              <a:rPr lang="ja-JP" altLang="ja-JP" dirty="0">
                <a:latin typeface="Times New Roman" panose="02020603050405020304" pitchFamily="18" charset="0"/>
                <a:ea typeface="ＭＳ 明朝" panose="02020609040205080304" pitchFamily="17" charset="-128"/>
                <a:cs typeface="Times New Roman" panose="02020603050405020304" pitchFamily="18" charset="0"/>
              </a:rPr>
              <a:t>％</a:t>
            </a:r>
            <a:endParaRPr lang="ja-JP" altLang="en-US"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69206"/>
            <a:ext cx="9144000" cy="1760053"/>
          </a:xfrm>
          <a:prstGeom prst="rect">
            <a:avLst/>
          </a:prstGeom>
        </p:spPr>
      </p:pic>
    </p:spTree>
    <p:extLst>
      <p:ext uri="{BB962C8B-B14F-4D97-AF65-F5344CB8AC3E}">
        <p14:creationId xmlns:p14="http://schemas.microsoft.com/office/powerpoint/2010/main" val="4039611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409" y="1644332"/>
            <a:ext cx="8339015" cy="4299268"/>
          </a:xfrm>
          <a:prstGeom prst="rect">
            <a:avLst/>
          </a:prstGeom>
          <a:noFill/>
          <a:ln>
            <a:noFill/>
          </a:ln>
        </p:spPr>
      </p:pic>
    </p:spTree>
    <p:extLst>
      <p:ext uri="{BB962C8B-B14F-4D97-AF65-F5344CB8AC3E}">
        <p14:creationId xmlns:p14="http://schemas.microsoft.com/office/powerpoint/2010/main" val="2734280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3" name="テキスト ボックス 2"/>
          <p:cNvSpPr txBox="1"/>
          <p:nvPr/>
        </p:nvSpPr>
        <p:spPr>
          <a:xfrm>
            <a:off x="1152524" y="1191639"/>
            <a:ext cx="7124701" cy="1569660"/>
          </a:xfrm>
          <a:prstGeom prst="rect">
            <a:avLst/>
          </a:prstGeom>
          <a:noFill/>
        </p:spPr>
        <p:txBody>
          <a:bodyPr wrap="square" rtlCol="0">
            <a:spAutoFit/>
          </a:bodyPr>
          <a:lstStyle/>
          <a:p>
            <a:r>
              <a:rPr lang="ja-JP" altLang="ja-JP" sz="2400" dirty="0"/>
              <a:t>カメラのセンシング周期を</a:t>
            </a:r>
            <a:r>
              <a:rPr lang="en-US" altLang="ja-JP" sz="2400" dirty="0"/>
              <a:t>1</a:t>
            </a:r>
            <a:r>
              <a:rPr lang="ja-JP" altLang="ja-JP" sz="2400" dirty="0"/>
              <a:t>秒とする</a:t>
            </a:r>
            <a:r>
              <a:rPr lang="ja-JP" altLang="ja-JP" sz="2400" dirty="0" smtClean="0"/>
              <a:t>．</a:t>
            </a:r>
            <a:endParaRPr lang="en-US" altLang="ja-JP" sz="2400" dirty="0" smtClean="0"/>
          </a:p>
          <a:p>
            <a:r>
              <a:rPr lang="ja-JP" altLang="ja-JP" sz="2400" dirty="0" smtClean="0"/>
              <a:t>オープンデータ</a:t>
            </a:r>
            <a:r>
              <a:rPr lang="ja-JP" altLang="ja-JP" sz="2400" dirty="0"/>
              <a:t>は</a:t>
            </a:r>
            <a:r>
              <a:rPr lang="en-US" altLang="ja-JP" sz="2400" dirty="0"/>
              <a:t>1</a:t>
            </a:r>
            <a:r>
              <a:rPr lang="ja-JP" altLang="ja-JP" sz="2400" dirty="0"/>
              <a:t>分毎に更新されるので</a:t>
            </a:r>
            <a:r>
              <a:rPr lang="ja-JP" altLang="ja-JP" sz="2400" dirty="0" smtClean="0"/>
              <a:t>，</a:t>
            </a:r>
            <a:endParaRPr lang="en-US" altLang="ja-JP" sz="2400" dirty="0" smtClean="0"/>
          </a:p>
          <a:p>
            <a:r>
              <a:rPr lang="ja-JP" altLang="ja-JP" sz="2400" dirty="0" smtClean="0"/>
              <a:t>次</a:t>
            </a:r>
            <a:r>
              <a:rPr lang="ja-JP" altLang="ja-JP" sz="2400" dirty="0"/>
              <a:t>に示すアルゴリズムを</a:t>
            </a:r>
            <a:r>
              <a:rPr lang="ja-JP" altLang="ja-JP" sz="2400" dirty="0" smtClean="0"/>
              <a:t>用いてオープンデータを</a:t>
            </a:r>
            <a:endParaRPr lang="en-US" altLang="ja-JP" sz="2400" dirty="0" smtClean="0"/>
          </a:p>
          <a:p>
            <a:r>
              <a:rPr lang="en-US" altLang="ja-JP" sz="2400" dirty="0" smtClean="0"/>
              <a:t>1</a:t>
            </a:r>
            <a:r>
              <a:rPr lang="ja-JP" altLang="ja-JP" sz="2400" dirty="0"/>
              <a:t>秒毎のデータへ変換した．</a:t>
            </a:r>
            <a:endParaRPr kumimoji="1" lang="ja-JP" altLang="en-US" sz="2400" dirty="0"/>
          </a:p>
        </p:txBody>
      </p:sp>
      <p:graphicFrame>
        <p:nvGraphicFramePr>
          <p:cNvPr id="4" name="表 3"/>
          <p:cNvGraphicFramePr>
            <a:graphicFrameLocks noGrp="1"/>
          </p:cNvGraphicFramePr>
          <p:nvPr>
            <p:extLst>
              <p:ext uri="{D42A27DB-BD31-4B8C-83A1-F6EECF244321}">
                <p14:modId xmlns:p14="http://schemas.microsoft.com/office/powerpoint/2010/main" val="4046425935"/>
              </p:ext>
            </p:extLst>
          </p:nvPr>
        </p:nvGraphicFramePr>
        <p:xfrm>
          <a:off x="1823402" y="3164997"/>
          <a:ext cx="6149023" cy="2035652"/>
        </p:xfrm>
        <a:graphic>
          <a:graphicData uri="http://schemas.openxmlformats.org/drawingml/2006/table">
            <a:tbl>
              <a:tblPr firstRow="1" firstCol="1" bandRow="1">
                <a:tableStyleId>{5940675A-B579-460E-94D1-54222C63F5DA}</a:tableStyleId>
              </a:tblPr>
              <a:tblGrid>
                <a:gridCol w="1978022"/>
                <a:gridCol w="4171001"/>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vals[12][60]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41371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正方形/長方形 4"/>
          <p:cNvSpPr/>
          <p:nvPr/>
        </p:nvSpPr>
        <p:spPr>
          <a:xfrm>
            <a:off x="1211498" y="3381792"/>
            <a:ext cx="6599002" cy="2862322"/>
          </a:xfrm>
          <a:prstGeom prst="rect">
            <a:avLst/>
          </a:prstGeom>
        </p:spPr>
        <p:txBody>
          <a:bodyPr wrap="square">
            <a:spAutoFit/>
          </a:bodyPr>
          <a:lstStyle/>
          <a:p>
            <a:pPr marL="533400" algn="just">
              <a:spcAft>
                <a:spcPts val="0"/>
              </a:spcAft>
            </a:pP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分割したデータが入っている．例えば</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 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{1,0,0,1,0,0,1,</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回繰り返されるデータを格納している．このように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個の要素の合計が</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となりつつ，数字が偏らないように格納されている．</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になるまで次の処理を繰り返すことで</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分割した数が格納される</a:t>
            </a:r>
            <a:r>
              <a:rPr lang="ja-JP" altLang="ja-JP" kern="100" dirty="0" smtClean="0">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kern="100" dirty="0" smtClean="0">
              <a:latin typeface="Times New Roman" panose="02020603050405020304" pitchFamily="18" charset="0"/>
              <a:ea typeface="ＭＳ 明朝" panose="02020609040205080304" pitchFamily="17" charset="-128"/>
              <a:cs typeface="Times New Roman" panose="02020603050405020304" pitchFamily="18" charset="0"/>
            </a:endParaRPr>
          </a:p>
          <a:p>
            <a:pPr marL="533400" algn="just">
              <a:spcAft>
                <a:spcPts val="0"/>
              </a:spcAft>
            </a:pP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より小さい中で，最も大きい</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を選ぶ．選ばれた</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を仮に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とする．</a:t>
            </a: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から</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を引き，</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を足し合わせる．</a:t>
            </a:r>
            <a:endParaRPr lang="ja-JP" altLang="ja-JP"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graphicFrame>
        <p:nvGraphicFramePr>
          <p:cNvPr id="6" name="表 5"/>
          <p:cNvGraphicFramePr>
            <a:graphicFrameLocks noGrp="1"/>
          </p:cNvGraphicFramePr>
          <p:nvPr>
            <p:extLst>
              <p:ext uri="{D42A27DB-BD31-4B8C-83A1-F6EECF244321}">
                <p14:modId xmlns:p14="http://schemas.microsoft.com/office/powerpoint/2010/main" val="1309606877"/>
              </p:ext>
            </p:extLst>
          </p:nvPr>
        </p:nvGraphicFramePr>
        <p:xfrm>
          <a:off x="1737676" y="1067040"/>
          <a:ext cx="6149023" cy="2035652"/>
        </p:xfrm>
        <a:graphic>
          <a:graphicData uri="http://schemas.openxmlformats.org/drawingml/2006/table">
            <a:tbl>
              <a:tblPr firstRow="1" firstCol="1" bandRow="1">
                <a:tableStyleId>{5940675A-B579-460E-94D1-54222C63F5DA}</a:tableStyleId>
              </a:tblPr>
              <a:tblGrid>
                <a:gridCol w="1978022"/>
                <a:gridCol w="4171001"/>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err="1">
                          <a:effectLst/>
                        </a:rPr>
                        <a:t>vals</a:t>
                      </a:r>
                      <a:r>
                        <a:rPr lang="en-US" sz="1800" kern="100" dirty="0">
                          <a:effectLst/>
                        </a:rPr>
                        <a:t>[12][60]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259752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400" y="1163638"/>
            <a:ext cx="3803650" cy="7559675"/>
          </a:xfrm>
          <a:prstGeom prst="rect">
            <a:avLst/>
          </a:prstGeom>
          <a:noFill/>
          <a:ln>
            <a:noFill/>
          </a:ln>
        </p:spPr>
      </p:pic>
    </p:spTree>
    <p:extLst>
      <p:ext uri="{BB962C8B-B14F-4D97-AF65-F5344CB8AC3E}">
        <p14:creationId xmlns:p14="http://schemas.microsoft.com/office/powerpoint/2010/main" val="3409711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150" y="-1665287"/>
            <a:ext cx="3803650" cy="7559675"/>
          </a:xfrm>
          <a:prstGeom prst="rect">
            <a:avLst/>
          </a:prstGeom>
          <a:noFill/>
          <a:ln>
            <a:noFill/>
          </a:ln>
        </p:spPr>
      </p:pic>
    </p:spTree>
    <p:extLst>
      <p:ext uri="{BB962C8B-B14F-4D97-AF65-F5344CB8AC3E}">
        <p14:creationId xmlns:p14="http://schemas.microsoft.com/office/powerpoint/2010/main" val="3034847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
        <p:nvSpPr>
          <p:cNvPr id="17"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2382870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1587986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29889642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4446915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184655" y="217859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pic>
        <p:nvPicPr>
          <p:cNvPr id="2" name="図 1"/>
          <p:cNvPicPr>
            <a:picLocks noChangeAspect="1"/>
          </p:cNvPicPr>
          <p:nvPr/>
        </p:nvPicPr>
        <p:blipFill>
          <a:blip r:embed="rId2"/>
          <a:stretch>
            <a:fillRect/>
          </a:stretch>
        </p:blipFill>
        <p:spPr>
          <a:xfrm>
            <a:off x="563960" y="1118612"/>
            <a:ext cx="7970440" cy="3729289"/>
          </a:xfrm>
          <a:prstGeom prst="rect">
            <a:avLst/>
          </a:prstGeom>
        </p:spPr>
      </p:pic>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次にやること</a:t>
            </a:r>
            <a:endParaRPr kumimoji="1" lang="ja-JP" altLang="en-US" dirty="0"/>
          </a:p>
        </p:txBody>
      </p:sp>
      <p:sp>
        <p:nvSpPr>
          <p:cNvPr id="3" name="コンテンツ プレースホルダー 2"/>
          <p:cNvSpPr>
            <a:spLocks noGrp="1"/>
          </p:cNvSpPr>
          <p:nvPr>
            <p:ph idx="1"/>
          </p:nvPr>
        </p:nvSpPr>
        <p:spPr>
          <a:xfrm>
            <a:off x="258999" y="1037685"/>
            <a:ext cx="8532576" cy="4351338"/>
          </a:xfrm>
        </p:spPr>
        <p:txBody>
          <a:bodyPr>
            <a:normAutofit/>
          </a:bodyPr>
          <a:lstStyle/>
          <a:p>
            <a:r>
              <a:rPr kumimoji="1" lang="en-US" altLang="ja-JP" sz="3200" dirty="0" smtClean="0"/>
              <a:t>LPLC</a:t>
            </a:r>
            <a:r>
              <a:rPr kumimoji="1" lang="ja-JP" altLang="en-US" sz="3200" dirty="0" smtClean="0"/>
              <a:t>モデルの実用化に向けた研究</a:t>
            </a:r>
            <a:endParaRPr lang="en-US" altLang="ja-JP" sz="3200" dirty="0" smtClean="0"/>
          </a:p>
          <a:p>
            <a:pPr lvl="1"/>
            <a:r>
              <a:rPr kumimoji="1" lang="ja-JP" altLang="en-US" sz="2800" dirty="0" smtClean="0"/>
              <a:t>実証実験</a:t>
            </a:r>
            <a:endParaRPr kumimoji="1" lang="en-US" altLang="ja-JP" sz="2800" dirty="0" smtClean="0"/>
          </a:p>
          <a:p>
            <a:pPr lvl="1"/>
            <a:r>
              <a:rPr lang="ja-JP" altLang="en-US" sz="2800" dirty="0"/>
              <a:t>今</a:t>
            </a:r>
            <a:r>
              <a:rPr lang="ja-JP" altLang="en-US" sz="2800" dirty="0" smtClean="0"/>
              <a:t>のままだと</a:t>
            </a:r>
            <a:r>
              <a:rPr lang="en-US" altLang="ja-JP" sz="2800" dirty="0" smtClean="0"/>
              <a:t>NPD</a:t>
            </a:r>
            <a:r>
              <a:rPr lang="ja-JP" altLang="en-US" sz="2800" dirty="0" smtClean="0"/>
              <a:t>流出比削減率が微妙なので</a:t>
            </a:r>
            <a:r>
              <a:rPr lang="en-US" altLang="ja-JP" sz="2800" dirty="0" smtClean="0"/>
              <a:t>…</a:t>
            </a:r>
          </a:p>
          <a:p>
            <a:pPr lvl="1"/>
            <a:r>
              <a:rPr kumimoji="1" lang="ja-JP" altLang="en-US" sz="2800" dirty="0" smtClean="0"/>
              <a:t>多人数を一つの</a:t>
            </a:r>
            <a:r>
              <a:rPr kumimoji="1" lang="en-US" altLang="ja-JP" sz="2800" dirty="0" smtClean="0"/>
              <a:t>LPLC</a:t>
            </a:r>
            <a:r>
              <a:rPr kumimoji="1" lang="ja-JP" altLang="en-US" sz="2800" dirty="0" smtClean="0"/>
              <a:t>ノードで見守るとか</a:t>
            </a:r>
            <a:endParaRPr kumimoji="1" lang="en-US" altLang="ja-JP" sz="2800" dirty="0" smtClean="0"/>
          </a:p>
          <a:p>
            <a:r>
              <a:rPr lang="ja-JP" altLang="en-US" sz="3200" dirty="0" smtClean="0"/>
              <a:t>シミュレータ引継ぎ</a:t>
            </a:r>
            <a:endParaRPr lang="en-US" altLang="ja-JP" sz="3200" dirty="0" smtClean="0"/>
          </a:p>
          <a:p>
            <a:pPr lvl="1"/>
            <a:r>
              <a:rPr kumimoji="1" lang="en-US" altLang="ja-JP" sz="2800" dirty="0" smtClean="0"/>
              <a:t>LPLC</a:t>
            </a:r>
            <a:r>
              <a:rPr kumimoji="1" lang="ja-JP" altLang="en-US" sz="2800" dirty="0" smtClean="0"/>
              <a:t>シミュレータって</a:t>
            </a:r>
            <a:r>
              <a:rPr kumimoji="1" lang="ja-JP" altLang="en-US" sz="2800" dirty="0" err="1" smtClean="0"/>
              <a:t>のが</a:t>
            </a:r>
            <a:r>
              <a:rPr kumimoji="1" lang="ja-JP" altLang="en-US" sz="2800" dirty="0" smtClean="0"/>
              <a:t>あるので引継ぎやる</a:t>
            </a:r>
            <a:endParaRPr kumimoji="1" lang="en-US" altLang="ja-JP" sz="2800" dirty="0" smtClean="0"/>
          </a:p>
          <a:p>
            <a:pPr lvl="1"/>
            <a:r>
              <a:rPr lang="en-US" altLang="ja-JP" sz="2800" dirty="0" smtClean="0"/>
              <a:t>C++</a:t>
            </a:r>
            <a:r>
              <a:rPr lang="ja-JP" altLang="en-US" sz="2800" dirty="0" smtClean="0"/>
              <a:t>で書いてあるが如何でしょうか</a:t>
            </a:r>
            <a:endParaRPr kumimoji="1" lang="en-US" altLang="ja-JP" sz="2800" dirty="0" smtClean="0"/>
          </a:p>
        </p:txBody>
      </p:sp>
    </p:spTree>
    <p:extLst>
      <p:ext uri="{BB962C8B-B14F-4D97-AF65-F5344CB8AC3E}">
        <p14:creationId xmlns:p14="http://schemas.microsoft.com/office/powerpoint/2010/main" val="1627145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 xmlns:a16="http://schemas.microsoft.com/office/drawing/2014/main" val="2875436721"/>
                    </a:ext>
                  </a:extLst>
                </a:gridCol>
                <a:gridCol w="926595">
                  <a:extLst>
                    <a:ext uri="{9D8B030D-6E8A-4147-A177-3AD203B41FA5}">
                      <a16:colId xmlns="" xmlns:a16="http://schemas.microsoft.com/office/drawing/2014/main" val="3183250735"/>
                    </a:ext>
                  </a:extLst>
                </a:gridCol>
                <a:gridCol w="926595">
                  <a:extLst>
                    <a:ext uri="{9D8B030D-6E8A-4147-A177-3AD203B41FA5}">
                      <a16:colId xmlns="" xmlns:a16="http://schemas.microsoft.com/office/drawing/2014/main" val="1752768818"/>
                    </a:ext>
                  </a:extLst>
                </a:gridCol>
                <a:gridCol w="996846">
                  <a:extLst>
                    <a:ext uri="{9D8B030D-6E8A-4147-A177-3AD203B41FA5}">
                      <a16:colId xmlns=""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3107</TotalTime>
  <Words>2358</Words>
  <Application>Microsoft Office PowerPoint</Application>
  <PresentationFormat>画面に合わせる (4:3)</PresentationFormat>
  <Paragraphs>506</Paragraphs>
  <Slides>62</Slides>
  <Notes>3</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62</vt:i4>
      </vt:variant>
    </vt:vector>
  </HeadingPairs>
  <TitlesOfParts>
    <vt:vector size="75"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Century</vt:lpstr>
      <vt:lpstr>Times New Roman</vt:lpstr>
      <vt:lpstr>Office テーマ</vt:lpstr>
      <vt:lpstr>広域センサネットワークを用いたトラッキングサービスにおける サービスに不要なプライバシデータ流出比の定量評価</vt:lpstr>
      <vt:lpstr>目次</vt:lpstr>
      <vt:lpstr>あらまし</vt:lpstr>
      <vt:lpstr>あらまし</vt:lpstr>
      <vt:lpstr>あらまし</vt:lpstr>
      <vt:lpstr>あらまし</vt:lpstr>
      <vt:lpstr>あらまし</vt:lpstr>
      <vt:lpstr>あらまし</vt:lpstr>
      <vt:lpstr>あらまし</vt:lpstr>
      <vt:lpstr>あらまし</vt:lpstr>
      <vt:lpstr>既存研究</vt:lpstr>
      <vt:lpstr>既存研究</vt:lpstr>
      <vt:lpstr>既存研究</vt:lpstr>
      <vt:lpstr>既存研究</vt:lpstr>
      <vt:lpstr>研究動機</vt:lpstr>
      <vt:lpstr>研究動機</vt:lpstr>
      <vt:lpstr>研究動機</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非対象者の人数の概算</vt:lpstr>
      <vt:lpstr>対象者の動き</vt:lpstr>
      <vt:lpstr>対象者の動き</vt:lpstr>
      <vt:lpstr>シミュレーション設計</vt:lpstr>
      <vt:lpstr>シミュレーション結果</vt:lpstr>
      <vt:lpstr>まとめ</vt:lpstr>
      <vt:lpstr>次にやること</vt:lpstr>
      <vt:lpstr>PowerPoint プレゼンテーション</vt:lpstr>
      <vt:lpstr>PowerPoint プレゼンテーション</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対象者の人数</vt:lpstr>
      <vt:lpstr>PowerPoint プレゼンテーション</vt:lpstr>
      <vt:lpstr>考察</vt:lpstr>
      <vt:lpstr>PowerPoint プレゼンテーション</vt:lpstr>
      <vt:lpstr>センサ6，7，8のin/out定義</vt:lpstr>
      <vt:lpstr>オープンIoTについて</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田村 崚</cp:lastModifiedBy>
  <cp:revision>252</cp:revision>
  <dcterms:created xsi:type="dcterms:W3CDTF">2018-06-05T10:45:52Z</dcterms:created>
  <dcterms:modified xsi:type="dcterms:W3CDTF">2019-02-26T20:06:56Z</dcterms:modified>
</cp:coreProperties>
</file>